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</p:sldIdLst>
  <p:notesMasterIdLst>
    <p:notesMasterId r:id="rId6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notesMaster" Target="notesMasters/notesMaster1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Participant deck. Steps are in the manual. No answer key in this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874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4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22860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Excel and Power BI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customer service analytics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37947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16–19 November 2026   ·   Ahmad A. Khan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customer service managers   ·   25 hours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are not here to tour software.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are here to decide what to fix.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practice file, all four days. TMS Care, Q3 2026.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clock is frozen: 1 October 2026, 18:00.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promise in the file: 80% resolved within target.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question can come with you. Your customers’ rows cannot.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is already published. Met is 70.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questions. All four days.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 Are we keeping the promise on speed?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 Where is effort being wasted?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 Who is leaving unhappy?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 What changes before Monday?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THURSDAY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brief, not a dashboard.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service is slipping.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Why. Queue, policy, or person — and you can tell them apart.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 hits, with the base beside the score.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before next Monday. One ask.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Lab first. Then we name the trap.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before the chart: metric, grain, window, decision.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calculate before anyone explains.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are assigned.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Critique has four questions. Praise is not one of them.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checks are gates. Thursday’s brief is the grade.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the count before you trust the chart.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Tickets: 398 rows. Some of them should fail a trust check.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invites: 219. Complaints: 76.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AsOf is Policy!B12. Do not use NOW().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4h · P2 24h · P3 48h · P4 72h. The target is already on the row.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Wednesday loads this workbook. There is no finished report.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874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4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MONDAY 16 NOV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22860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question before the chart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37947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chart without a decision is decoration. A dirty row makes the chart gossip.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OUTCOMES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Leave the day able to do this.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a vague leadership ask into metric, grain, window, and decision.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trust check on the ticket log and flag every failure.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queue summary: volume, breach rate, median hours — not one average.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09:00–09:30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contract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are not here to tour software. We are here to decide what to fix.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attendance. Name tents show the queue each person owns, not their job title.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completion line: in the room for the labs, and a Thursday brief that meets the rubric. The rubric is already on the Assessment page. No surprise criteria.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absence rule: a missed lab is a partial. The file is due by 18:00 that day. Three partials, or a full day with no file, means the course is not completed.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09:00–09:30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contract,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Confidentiality: the practice file is fictional and still treated as customer data. No photographs of the file. No live customer extracts on the laptop.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four questions on the wall. They are the spine of all four days.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are assigned, not chosen. Seniors hide in solo work. Pairs are part of the design.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09:30–10:45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Rewrite the ask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“Can you send me CSAT?” is not a question. It is a shrug.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one example on the board, from this file: “Is Central Hub keeping the P1 phone promise after 14:00, or are we only clearing a blended SLA?” Name the metric (breach rate), the grain (ticket), the window (Q3, as of 1 Oct), and the decision (cover that shift, or stop talking about it).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manager writes one question from their own operation. Not a tool goal. “Learn pivot tables” goes back.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mark the card: metric, grain, window, decision. Anything missing is rewritten before the break.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09:30–10:45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Rewrite the ask,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cards go on the wall. Ahmad reads them without softening. A missing decision is named as a missing decision.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the extract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the row is dirty, the chart is gossip.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ticket_log as a Table named Tickets. Not a range. Confirm the row count against the file note: 398 tickets.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Freeze the header. Turn on the filter. Do not format yet.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Flag column. Run five checks: row count, resolved before opened, status Resolved with no resolved time, status Open with a resolved time filled, agent code missing from the roster.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the extract,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looking for 10 bad rows. Find them. Do not delete them. Do not type over the source.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AsOf as a named cell: 1 October 2026 18:00. Every later formula points at that cell, not at NOW().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ResponseHrs and ResolveHrs. Impossible clocks return NA(), not zero.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TRUST THE EXTRACT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Flag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=IF(AND([@status]="Resolved",[@resolved_at]=""),"Resolved with no time",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IF(AND([@status]="Open",[@resolved_at]&lt;&gt;""),"Open with a resolved time",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IF(AND([@resolved_at]&lt;&gt;"",[@resolved_at]&lt;[@opened_at]),"Resolved before opened",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IF(COUNTIF(Roster[agent_id],[@agent_id])=0,"Agent not on roster",""))))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TRUST THE EXTRACT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Resolve hours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=IF(OR([@resolved_at]="",[@opened_at]=""),NA(),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IF([@resolved_at]&lt;[@opened_at],NA(),([@resolved_at]-[@opened_at])*24))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leadership table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average is what the old pack quotes. The breach rate is the promise.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IsBreach from the formula. A blank clock on a Resolved row is not a breach and not a pass — it is a flag, already excluded.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summary with FILTER and MEDIAN, not a pivot that can only average. Microsoft 365 is assumed.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average hours next to median hours for one queue, then delete the average from the page you would actually send. Say why, out loud.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leadership table,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Slice to Phone, P1, Central Hub, opened hour 14 or later. Write the breach rate on the card. Then write the blended breach rate under it.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practice promise is 80% within target. Say whether the blend passes, and whether that slice passes. Both sentences are required.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freeze at 14:50. After that, no column widths. The debrief uses whatever is on the screen.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THE FIRST LEADERSHIP TABLE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Breach flag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=IF([@Flag]&lt;&gt;"",NA(),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IF([@resolved_at]="",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IF((AsOf-[@opened_at])*24&gt;[@sla_target_hrs],1,0),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IF(([@resolved_at]-[@opened_at])*24&gt;[@sla_target_hrs],1,0)))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THE FIRST LEADERSHIP TABLE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Median for one queue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=MEDIAN(FILTER(Tickets[ResolveHrs],(Tickets[Queue]=G2)*(Tickets[Flag]="")))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15:15–16:30  ·  CHECK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number you trust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number you trust. One number you retire. One sentence each.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pair speaks for one minute. No slides. The trusted number must have a base. The retired number must be one they used this quarter.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 collects the retired numbers on the flipchart. Average handle time and raw CSAT will show up. Do not mock them. Ask what decision they were supporting.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check, eight items, on the Assessment page. Pass for the day is 6 of 8, plus a finished summary table. Scores stay private.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 ·  15:15–16:30  ·  CHECK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number you trust,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clinic: 09:00 tomorrow, ten minutes, for anyone whose table is unfinished. Everyone else starts the frame on time.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Prep: open complaint_log and read the headers only. Write what you expect the largest category to be. Do not chart it tonight.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874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4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TUESDAY 17 NOV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22860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work actually goes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37947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is not effort. The expensive work is the work that should not have existed.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OUTCOMES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Leave the day able to do this.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the open pile into still inside the promise, and already late.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that fee-copy work meets the clock and still comes back.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 complaint remedy and refuse the ones the counts do not support.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09:00–09:25  ·  CLINIC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Clinic, then the wrong remedy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I add people, most of us point at the busiest queue. The file will not agree.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 at the side table for unfinished summaries. The rest of the room refines nothing. They write which queue they would staff if they had two seats.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those guesses on the wall. Leave them up until 16:00.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Frame: today separates three different failures — late work, repeat work, and upheld complaints. They do not take the same remedy.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09:25–10:45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open pile is not one number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open ticket inside the promise is waiting. An open ticket past the promise is already a miss.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open, pending, and reopened-and-still-open as the pile. Do not count a Resolved row.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that pile with IsBreach. You should see both kinds. A manager who quotes “open tickets” as one number is mixing work that is fine with work that is late.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 tickets opened by week. This is demand, not performance.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09:25–10:45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open pile is not one number,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sentence: is the current pile mostly a hangover from August, or mostly the last few days? Look before you answer. August billing did not leave a silent backlog. The clock there was kept.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 that came back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A07 is not the problem. A07’s queue is showing you the problem.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Reopen rate by queue. Then by contact reason. Fee copy and charge-not-recognised will dominate. Billing’s breach rate will not.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Now, and only now, reopen rate by agent. A07 and A12 look bad. Add their mix: almost all billing, and a heavy share of the fee reasons. A03 looks excellent. A03’s desk is Loyalty.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repeat-customer view. Customers with two or more tickets, their share of customers, their share of tickets. The second number is the one a director feels.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 that came back,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status-chase: same customer, an email about a delivery delay, then a WhatsApp within two days that says they are chasing an update. That second ticket is not new demand.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remedy you will not recommend: coaching A07 on attitude.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Complaints are a different object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may fund one fix. The file will not fund four.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complaint_log as its own Table. Do not paste it under the tickets.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Aging in days: closed minus opened, or as-of minus opened if it is still open. Count anything open past 10 days.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Upheld means Yes or Partial. Open is not a win. No is a rejection, not a success story.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Complaints are a different object,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complaints with a blank ticket id. Those are the ones that never became a ticket. Dropping them flatters the operation.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drill, in pairs, 25 minutes. You may fund one of these and you must say what would change your mind: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A conduct refresher for every agent.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Complaints are a different object,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Rewrite the fee explanation and the first reply on charge-copy contacts.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Clear the open privacy cases at North Hub and fix the practice that created them.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Cover Central Hub phones from 14:00 to 18:00.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Complaints are a different object,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number, the base, and the limit. One side of the card.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 ·  15:15–16:30  ·  CHECK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stop reporting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Kill one number your team still puts on the Monday pack.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back to the staffing guesses from 09:00. Who still wants two seats on the busiest queue, and which queue do they mean now?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check on the Assessment page. The one-fix sentence is part of the check, not a warm-up.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 for Wednesday: Power BI Desktop opens on their machine tonight. If it does not, they tell Ahmad before they leave, not at 09:20.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874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4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WEDNESDAY 18 NOV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22860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model, three files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37947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answered the question once. Power BI is how the question stays answered when the file refreshes.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OUTCOMES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Leave the day able to do this.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 tickets, surveys, and complaints without a many-to-many mess.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six measures you can defend in a sentence, including a response rate beside CSAT.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with one page, titled as a sentence, that a director can read in two minutes.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09:00–09:25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stays in Excel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you cannot say the measure out loud, it does not go on the page.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 keeps the audit: flags, one-off cuts, the question card.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BI keeps the weekly view other people will slice: queue, channel, site, week.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for the day: six measures. Not a library. Tickets, breach rate, reopen rate, CSAT, response rate, NPS.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09:00–09:25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stays in Excel,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Model view. Report view stays closed until after lunch.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09:25–10:45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model, not the canvas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wrong relationship makes NPS look precise. It is still wrong.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the three CSVs and the roster. Ticket id and customer id stay text. If Power BI guesses a number, change it back before you relate anything.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opened_at into a date. Relate a Calendar table to that date. One active relationship, on opened date, is enough for this room.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Surveys to tickets, many to one, on ticket id. Complaints to tickets, many to one, on ticket id. Complaints with a blank ticket id will not match. They stay in the complaint table. That is correct.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09:25–10:45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model, not the canvas,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relate surveys to complaints. Do not relate both tables to customer id and then act surprised.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Hide the keys managers should not slice by accident.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paper, draw the three relationships before you build a single chart.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THE MODEL, NOT THE CANVAS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Calendar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Calendar =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ADDCOLUMNS (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CALENDAR ( DATE ( 2026, 6, 29 ), DATE ( 2026, 10, 1 ) ),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"Week start", [Date] - WEEKDAY ( [Date], 2 ) + 1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measures, said out loud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Silence is not a zero. A blank NPS is a customer who did not answer.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broken NPS first: blanks treated as zero. Watch the score fall apart. Then replace it.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response rate in the same small multiples as CSAT. Email’s rate and phone’s rate are not the same kind of evidence.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 rate uses the same rule as Excel. If the two numbers disagree by more than a point, stop and find the dirty rows or the as-of clock.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11:00–12:30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measures, said out loud,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reopen rate. Confirm fee-copy is still the reason, now as a slicer, not a new formula.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each measure to your partner. If they cannot repeat the rule, the measure is not done.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SIX MEASURES, SAID OUT LOUD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3035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broken NPS, then the real one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1234440"/>
            <a:ext cx="11338560" cy="5120640"/>
          </a:xfrm>
          <a:prstGeom prst="roundRect">
            <a:avLst>
              <a:gd name="adj" fmla="val 1071"/>
            </a:avLst>
          </a:prstGeom>
          <a:solidFill>
            <a:srgbClr val="FAF7F2"/>
          </a:solidFill>
          <a:ln w="12700">
            <a:solidFill>
              <a:srgbClr val="E0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71600"/>
            <a:ext cx="1088136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NPS (blank as zero)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Scored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ADDCOLUMNS ( Surveys, "Score", IF ( ISBLANK ( Surveys[nps] ), 0, Surveys[nps] )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DIVIDE (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COUNTROWS ( FILTER ( Scored, [Score] &gt;= 9 )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 COUNTROWS ( FILTER ( Scored, [Score] &lt;= 6 ) 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COUNTROWS ( Scored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NPS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Replied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FILTER ( Surveys, NOT ISBLANK ( Surveys[nps] )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DIVIDE (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COUNTROWS ( FILTER ( Replied, Surveys[nps] &gt;= 9 )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 COUNTROWS ( FILTER ( Replied, Surveys[nps] &lt;= 6 ) 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COUNTROWS ( Replied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CSAT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AVERAGEX ( FILTER ( Surveys, NOT ISBLANK ( Surveys[csat] ) ), Surveys[csat] )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Response rate =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DIVIDE (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COUNTROWS ( FILTER ( Surveys, NOT ISBLANK ( Surveys[csat] ) ) 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COUNTROWS ( Surveys 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71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title is a sentence. “Dashboard” is not a sentence.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it as the finding, not the tool. Example: “Fee-copy contacts come back. Afternoon P1 phone at Central does not keep the promise. The blend hides both.”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figures only at the top: tickets, breach rate, CSAT with response rate and n, NPS with n.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trend: breach rate by week, or opened versus a cut you can defend.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table: queue by channel, with volume and breach rate. No table without a base.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verbatims from detractors. Not a word cloud.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 means one thing. The accent is a miss. Ink is volume. A gap is a missing answer, not a zero.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13:15–15:00  ·  LAB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anything that needs a paragraph. Delete gauges. Delete pies.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15:15–16:30  ·  CRITIQUE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Critique, with a narrow set of questions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may ask four things. What is the decision. What is the base. What did you exclude. What would change your mind.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 critiques his own page first, out loud, including one real weakness. Then three volunteers.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room may only ask the four questions. Praise is not one of them. Advice about color is not one of them.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author names one visual they deleted and why.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  ·  15:15–16:30  ·  CRITIQUE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Critique, with a narrow set of questions,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on the Assessment page: draw the relationships, fix the NPS rule, rewrite your title as a sentence.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Tomorrow they swap files with a hostile reader. Tell them tonight’s job is to know the base of every number on the page.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8745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4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THURSDAY 19 NOV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22860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Monday briefing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02920" y="37947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means a skeptical peer cannot pull the number apart, and a director knows the ask.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OUTCOMES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Leave the day able to do this.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a page on purpose: small n, blended SLA, agent standing in for a queue.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a six-beat brief inside six minutes.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with a weekly rhythm and a private completion note.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09:00–09:20  ·  FRAME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six beats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“CSAT is 4” is not an observation that earns a meeting.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six beats on the wall: the decision you want, the window and the population, one picture, the number with its base, what it does not prove, the ask.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 is one action, one owner, one number, and a date you will look again.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the rubric. Met is 70. Distinction is 85, and only if the red team failed to break the core number. Scores are private. This is not a ranking of managers.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09:20–10:45  ·  CRITIQUE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team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job is to break the number, not the person.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with a pair who does not own your queue.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minutes to break it. Required attempts: slice to a week or a queue with fewer than 15 replies and see if CSAT is still stated as fact. Check unmatched complaints are still in the complaint count. Check P1 phone after 14:00 is not buried in a green blend. Check an agent rank is not secretly a queue rank.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Fifteen minutes for the author to repair one thing. Not everything.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09:20–10:45  ·  CRITIQUE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 team,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break and the repair in a sentence each. That sentence is part of the assessment record.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11:00–12:30  ·  BRIEF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Briefing studio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Observation is not the ask. The ask is a change with an owner.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 delivers the fee-copy brief in six minutes, using the lab, not a slide. He includes what it does not prove: it does not prove who wrote the fee notice, and it does not prove the afternoon phone problem.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draft on paper or in the worksheet on the Assessment page. Six beats, short lines. The picture is the page they already built.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time each other once before lunch. If it runs past six minutes, they cut the context, not the limit.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13:15–15:30  ·  BRIEF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Briefings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minutes. Then two questions. Then the next person.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is drawn, not volunteered. Volunteering front-loads the confident.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room may ask two questions, from the same four as yesterday.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Ahmad does not coach during the six minutes. Notes go on the rubric: keep, change.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13:15–15:30  ·  BRIEF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Briefings,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cohort is above 16, split into two rooms. The second room uses the same rubric and the same clock. Ahmad reads those papers before the close report.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15:40–16:30  ·  CHECK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rhythm, then the record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65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dies as a screenshot in an email, the four days did not take.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331720"/>
            <a:ext cx="1115568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manager writes the rhythm: who pulls the extract, which morning, which three numbers stay, which three retire, who hears the brief, and how long they get. Ten minutes, not a pack.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write what would make this method wrong in 30 days. A real answer is allowed.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form, same day. The item Ahmad reads first is what they will use in 14 days.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  ·  15:40–16:30  ·  CHECK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rhythm, then the record, continued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Completion: attended the labs, and a brief at 70 or better. A partial day is covered by the file submitted that evening. Say the result privately, not from the front of the room.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without a recap speech. The rhythm page is the recap.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beats. Six minutes.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you want in the room.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 and the population.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picture.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number, with the base.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 not prove.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ask: one action, one owner, one number, one date.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B552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019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TMS-CSA-1126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56032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B55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ROOM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66928"/>
            <a:ext cx="11155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it dies in an email, it did not take.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874520"/>
            <a:ext cx="111556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refreshes the extract.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 that stay.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 that retire.</a:t>
            </a:r>
            <a:endParaRPr lang="en-US" sz="18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800" dirty="0">
                <a:solidFill>
                  <a:srgbClr val="1A17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Monday’s brief happens.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601968"/>
            <a:ext cx="118872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F3EEE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61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Company>TMS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TMS-CSA-1126 course slides</dc:title>
  <dc:subject>Projector deck. No answer key.</dc:subject>
  <dc:creator>Ahmad A. Khan</dc:creator>
  <cp:lastModifiedBy>Ahmad A. Khan</cp:lastModifiedBy>
  <cp:revision>1</cp:revision>
  <dcterms:created xsi:type="dcterms:W3CDTF">2026-10-24T14:22:51Z</dcterms:created>
  <dcterms:modified xsi:type="dcterms:W3CDTF">2026-10-24T14:22:51Z</dcterms:modified>
</cp:coreProperties>
</file>