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Lst>
  <p:notesMasterIdLst>
    <p:notesMasterId r:id="rId77"/>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notesMaster" Target="notesMasters/notesMaster1.xml"/><Relationship Id="rId78" Type="http://schemas.openxmlformats.org/officeDocument/2006/relationships/presProps" Target="presProps.xml"/><Relationship Id="rId79" Type="http://schemas.openxmlformats.org/officeDocument/2006/relationships/viewProps" Target="viewProps.xml"/><Relationship Id="rId80" Type="http://schemas.openxmlformats.org/officeDocument/2006/relationships/theme" Target="theme/theme1.xml"/><Relationship Id="rId8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Ahmad A. Khan. Monday 16 to Thursday 19 November 2026, 09:00–16:30. Sixteen managers, assigned pairs. Completion is lab attendance plus a Thursday brief at 70 or above. Distinction is 85, and only if the red team missed the core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time. No icebreaker. Attendance, then the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icebreaker. The first five minutes teach them whether this is a serious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these on the wall. They are the spine.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Thursday afternoon each manager can take a messy service extract, tell the truth about it, and brief one decision: where service is slipping, why, who it hits, and what changes before next Monday.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preview the finding, you cancel the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their ticket count is not 398, they imported a range or they deleted 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icebreaker. The first five minutes teach them whether this is a serious room.
If someone arrives without the software, seat them with a partner and note a partial risk. Do not run an install clinic for the whole room.
Say the sponsor’s name if you have one. Do not invent a target NPS for their company. The practice file has its own promise: 80% resolved within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09:00–09:30. Frame. Aim: Set the standard before anyone opens a file.
No icebreaker. The first five minutes teach them whether this is a serious room.
If someone arrives without the software, seat them with a partner and note a partial risk. Do not run an install clinic for the whole room.
Say the sponsor’s name if you have one. Do not invent a target NPS for their company. The practice file has its own promise: 80% resolved within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No icebreaker. The first five minutes teach them whether this is a serious room.
If someone arrives without the software, seat them with a partner and note a partial risk. Do not run an install clinic for the whole room.
Say the sponsor’s name if you have one. Do not invent a target NPS for their company. The practice file has its own promise: 80% resolved within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09:30–10:45. Frame. Aim: Every person leaves with one question that has four parts.
The fast talker will define a metric and skip the decision. Stop there.
If two people own the same queue, do not let them write the same card. One takes speed, one takes repeat contact.
Keep the cards. Thursday’s brief should answer the card, or they should say why the card was the wrong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The fast talker will define a metric and skip the decision. Stop there.
If two people own the same queue, do not let them write the same card. One takes speed, one takes repeat contact.
Keep the cards. Thursday’s brief should answer the card, or they should say why the card was the wrong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11:00–12:30. Lab. Aim: A Table named Tickets, five checks run, failures flagged in a new column, source cells untouched.
The errors are planted: three clocks that run backwards, four resolved rows with no time, two open rows with a time filled, one agent coded A3 instead of A03.
If a pair wants to skip cleaning, let them publish a breach rate, then show the same rate with the bad rows out. Do not lecture first.
A3 is the one they will miss if they only stare at dates. Make the roster a real sheet, not a verbal list.
Someone will “fix” a row to be helpful. Put it back. The audit is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The errors are planted: three clocks that run backwards, four resolved rows with no time, two open rows with a time filled, one agent coded A3 instead of A03.
If a pair wants to skip cleaning, let them publish a breach rate, then show the same rate with the bad rows out. Do not lecture first.
A3 is the one they will miss if they only stare at dates. Make the roster a real sheet, not a verbal list.
Someone will “fix” a row to be helpful. Put it back. The audit is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and circulate.
The errors are planted: three clocks that run backwards, four resolved rows with no time, two open rows with a time filled, one agent coded A3 instead of A03.
If a pair wants to skip cleaning, let them publish a breach rate, then show the same rate with the bad rows out. Do not lecture first.
A3 is the one they will miss if they only stare at dates. Make the roster a real sheet, not a verbal list.
Someone will “fix” a row to be helpful. Put it back. The audit is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and circulate.
The errors are planted: three clocks that run backwards, four resolved rows with no time, two open rows with a time filled, one agent coded A3 instead of A03.
If a pair wants to skip cleaning, let them publish a breach rate, then show the same rate with the bad rows out. Do not lecture first.
A3 is the one they will miss if they only stare at dates. Make the roster a real sheet, not a verbal list.
Someone will “fix” a row to be helpful. Put it back. The audit is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13:15–15:00. Lab. Aim: One summary by queue and by channel: tickets, breach rate, median resolve hours, open, reopen rate.
Blended attainment clears 80%. The afternoon P1 phone slice does not. If a pair’s blend fails, they still have dirty rows in the average, or they used NOW().
Chat will look calm. Do not let the room conclude “digital is fine” and go home. That is tomorrow’s trap only if they have both numbers.
Median formulas intimidate this audience for about four minutes. Walk one cell slowly, then stop talking and circulate.
If Power Pivot comes up, park it. This room does not need a second engine on day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Blended attainment clears 80%. The afternoon P1 phone slice does not. If a pair’s blend fails, they still have dirty rows in the average, or they used NOW().
Chat will look calm. Do not let the room conclude “digital is fine” and go home. That is tomorrow’s trap only if they have both numbers.
Median formulas intimidate this audience for about four minutes. Walk one cell slowly, then stop talking and circulate.
If Power Pivot comes up, park it. This room does not need a second engine on day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and circulate.
Blended attainment clears 80%. The afternoon P1 phone slice does not. If a pair’s blend fails, they still have dirty rows in the average, or they used NOW().
Chat will look calm. Do not let the room conclude “digital is fine” and go home. That is tomorrow’s trap only if they have both numbers.
Median formulas intimidate this audience for about four minutes. Walk one cell slowly, then stop talking and circulate.
If Power Pivot comes up, park it. This room does not need a second engine on day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and circulate.
Blended attainment clears 80%. The afternoon P1 phone slice does not. If a pair’s blend fails, they still have dirty rows in the average, or they used NOW().
Chat will look calm. Do not let the room conclude “digital is fine” and go home. That is tomorrow’s trap only if they have both numbers.
Median formulas intimidate this audience for about four minutes. Walk one cell slowly, then stop talking and circulate.
If Power Pivot comes up, park it. This room does not need a second engine on day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15:15–16:30. Check. Aim: The room hears the standard for a debrief, then sits a short check.
End on time. The managers who stay to polish are the ones who will miss Thursday’s brief.
Note who argued with the breach definition. They are not behind. They are the red team. Use them on Thursday.
If the check exposes a pair who never found A3, that is the clinic, not a speech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End on time. The managers who stay to polish are the ones who will miss Thursday’s brief.
Note who argued with the breach definition. They are not behind. They are the red team. Use them on Thursday.
If the check exposes a pair who never found A3, that is the clinic, not a speech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let the clinic become a second Day 1. Ten minutes, then they pair with a finished table and catch up during the first lab.
If everyone guessed Billing because it is a familiar word, good. The file is about to embarrass that guess.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09:00–09:25. Clinic. Aim: Unblock yesterday without reteaching it, then aim the day at remedies.
Do not let the clinic become a second Day 1. Ten minutes, then they pair with a finished table and catch up during the first lab.
If everyone guessed Billing because it is a familiar word, good. The file is about to embarrass that guess.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09:25–10:45. Lab. Aim: A split of open work: inside SLA at the as-of clock, versus already late. Plus inflow by week.
The honest read: the open pile is small and recent. Some of it is still inside P3 and P4. The P1 phone tickets still open are already late. August’s pain is not sitting in the open count.
If a pair goes hunting for an August backlog and cannot find one, that is success. Say so.
Pending customer is still open. It is not a polite way to call something closed.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The honest read: the open pile is small and recent. Some of it is still inside P3 and P4. The P1 phone tickets still open are already late. August’s pain is not sitting in the open count.
If a pair goes hunting for an August backlog and cannot find one, that is success. Say so.
Pending customer is still open. It is not a polite way to call something closed.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11:00–12:30. Lab. Aim: Reopen rate by queue, by reason, and by agent — in that order. Then repeat customers and transfers.
When someone says “coach A07”, ask them to swap the summary to contact reason and be quiet. Let the pair correct it.
A12 matches A07. If they only name one agent, they have not finished.
Repeat share lands near one in nine customers and about a third of tickets. Use the lab key for the exact figure. Do not recite a number you have not just computed.
Transfers bunch on Delivery. That is a handoff problem, not a handle-time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When someone says “coach A07”, ask them to swap the summary to contact reason and be quiet. Let the pair correct it.
A12 matches A07. If they only name one agent, they have not finished.
Repeat share lands near one in nine customers and about a third of tickets. Use the lab key for the exact figure. Do not recite a number you have not just computed.
Transfers bunch on Delivery. That is a handoff problem, not a handle-time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13:15–15:00. Lab. Aim: A complaint summary — category, upheld, age — and a decision drill.
A fails the evidence test. Six conduct cases, five upheld: real, and too small to brief as a programme.
B, C, and D can all pass. B is volume (incorrect charge, mostly partial). C is urgency (privacy, open, older than 10 days, North Hub, several with no ticket). D is the Day 1 slice, a different failure. The best cards pick one and name the other two as real but not this month’s spend.
Compensation in QAR is not the cost of complaints. Say that once. Do not build a cost model.
If a pair averages compensation and calls it the business case, ask them what a privacy case costs when the figure is blank.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A fails the evidence test. Six conduct cases, five upheld: real, and too small to brief as a programme.
B, C, and D can all pass. B is volume (incorrect charge, mostly partial). C is urgency (privacy, open, older than 10 days, North Hub, several with no ticket). D is the Day 1 slice, a different failure. The best cards pick one and name the other two as real but not this month’s spend.
Compensation in QAR is not the cost of complaints. Say that once. Do not build a cost model.
If a pair averages compensation and calls it the business case, ask them what a privacy case costs when the figure is blank.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A fails the evidence test. Six conduct cases, five upheld: real, and too small to brief as a programme.
B, C, and D can all pass. B is volume (incorrect charge, mostly partial). C is urgency (privacy, open, older than 10 days, North Hub, several with no ticket). D is the Day 1 slice, a different failure. The best cards pick one and name the other two as real but not this month’s spend.
Compensation in QAR is not the cost of complaints. Say that once. Do not build a cost model.
If a pair averages compensation and calls it the business case, ask them what a privacy case costs when the figure is blank.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A fails the evidence test. Six conduct cases, five upheld: real, and too small to brief as a programme.
B, C, and D can all pass. B is volume (incorrect charge, mostly partial). C is urgency (privacy, open, older than 10 days, North Hub, several with no ticket). D is the Day 1 slice, a different failure. The best cards pick one and name the other two as real but not this month’s spend.
Compensation in QAR is not the cost of complaints. Say that once. Do not build a cost model.
If a pair averages compensation and calls it the business case, ask them what a privacy case costs when the figure is blank.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15:15–16:30. Check. Aim: Each manager retires a metric, in writing, with the replacement next to it.
Retired metrics worth praising: blended SLA with no cut, CSAT with no response rate, agent rank on CSAT, open tickets as a single pile.
Do not let “we’ll track everything” survive the hour. Three numbers stay. Name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Someone will want to paste yesterday’s pivot into a visual in the first ten minutes. Close the canvas.
If Power BI is missing, that pair shares a machine. Note it. Do not spend the morning on licenses.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09:00–09:25. Frame. Aim: Agree the handoff so nobody rebuilds Day 1 inside Power BI.
Someone will want to paste yesterday’s pivot into a visual in the first ten minutes. Close the canvas.
If Power BI is missing, that pair shares a machine. Note it. Do not spend the morning on licenses.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Someone will want to paste yesterday’s pivot into a visual in the first ten minutes. Close the canvas.
If Power BI is missing, that pair shares a machine. Note it. Do not spend the morning on licenses.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09:25–10:45. Lab. Aim: Three tables, a calendar, and relationships a manager can draw from memory.
Stop the room the moment a many-to-many appears. Fix it on the projector. Do not let half the room build on it.
Blank complaint ticket ids are the privacy walk-ins and a few others. If their complaint count drops after they add a visual filtered through tickets, they have just lost the cases with no ticket. Make them notice.
Role-playing dates (opened versus resolved) are a comment, not a lab. One sentence: resolved-week needs its own relationship. Then move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Stop the room the moment a many-to-many appears. Fix it on the projector. Do not let half the room build on it.
Blank complaint ticket ids are the privacy walk-ins and a few others. If their complaint count drops after they add a visual filtered through tickets, they have just lost the cases with no ticket. Make them notice.
Role-playing dates (opened versus resolved) are a comment, not a lab. One sentence: resolved-week needs its own relationship. Then move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and circulate.
Stop the room the moment a many-to-many appears. Fix it on the projector. Do not let half the room build on it.
Blank complaint ticket ids are the privacy walk-ins and a few others. If their complaint count drops after they add a visual filtered through tickets, they have just lost the cases with no ticket. Make them notice.
Role-playing dates (opened versus resolved) are a comment, not a lab. One sentence: resolved-week needs its own relationship. Then move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11:00–12:30. Lab. Aim: Each measure accepted only after the author can say it in one sentence.
The spoken sentences, which you should make them match:
Breach rate: share of tickets past the promise, open ones judged at 1 October 18:00.
CSAT: average score among people who replied.
Response rate: replies over invites.
NPS: promoters minus detractors, among replies only.
If DAX panic sets in, add the breach flag in Excel and load the workbook. Do not burn 40 minutes on DATEDIFF. Protect the relationship and the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The spoken sentences, which you should make them match:
Breach rate: share of tickets past the promise, open ones judged at 1 October 18:00.
CSAT: average score among people who replied.
Response rate: replies over invites.
NPS: promoters minus detractors, among replies only.
If DAX panic sets in, add the breach flag in Excel and load the workbook. Do not burn 40 minutes on DATEDIFF. Protect the relationship and the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and circulate.
The spoken sentences, which you should make them match:
Breach rate: share of tickets past the promise, open ones judged at 1 October 18:00.
CSAT: average score among people who replied.
Response rate: replies over invites.
NPS: promoters minus detractors, among replies only.
If DAX panic sets in, add the breach flag in Excel and load the workbook. Do not burn 40 minutes on DATEDIFF. Protect the relationship and the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13:15–15:00. Lab. Aim: A single page a director can read without a tour.
Loyalty NPS will look wonderful on a thin base. If it is on the page without n, send it back.
A page that ranks agents by CSAT fails the day, even if it is pretty. The Day 2 trap is the test.
Format freeze at 14:45. Critique uses the page they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Loyalty NPS will look wonderful on a thin base. If it is on the page without n, send it back.
A page that ranks agents by CSAT fails the day, even if it is pretty. The Day 2 trap is the test.
Format freeze at 14:45. Critique uses the page they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Loyalty NPS will look wonderful on a thin base. If it is on the page without n, send it back.
A page that ranks agents by CSAT fails the day, even if it is pretty. The Day 2 trap is the test.
Format freeze at 14:45. Critique uses the page they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15:15–16:30. Critique. Aim: Three pages on the projector. The room practices Thursday’s pressure without the score.
Pick the first volunteer who looks ready, not the most senior person in the room. Seniority is not a page.
If critique turns into a tour of features, interrupt with: “What is the decision?”
Stop at 16:30 even if a fourth person wants the projector. Thursday needs fresh voices.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Pick the first volunteer who looks ready, not the most senior person in the room. Seniority is not a page.
If critique turns into a tour of features, interrupt with: “What is the decision?”
Stop at 16:30 even if a fourth person wants the projector. Thursday needs fresh voices.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one beat that fails: “We should leverage the data to drive a better journey.” Ask what changes on Monday. Move on.
Remind them: 16 briefs this afternoon, six minutes plus two. The clock is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09:00–09:20. Frame. Aim: The brief has a shape, and they hear it before they build it.
Read one beat that fails: “We should leverage the data to drive a better journey.” Ask what changes on Monday. Move on.
Remind them: 16 briefs this afternoon, six minutes plus two. The clock is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09:20–10:45. Critique. Aim: Every page gets one hostile pass, and one repair.
If a red team is being polite, sit with them and ask for the n on the NPS. Politeness is how bad numbers survive.
If a page is genuinely solid, the red team must say what they tried. “Looks good” is not a finding.
Do not let repairs become a rebuild. One hole, closed.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If a red team is being polite, sit with them and ask for the n on the NPS. Politeness is how bad numbers survive.
If a page is genuinely solid, the red team must say what they tried. “Looks good” is not a finding.
Do not let repairs become a rebuild. One hole, closed.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11:00–12:30. Brief. Aim: Ahmad models one full brief, then each pair drafts theirs on the six beats.
Model the limit out loud: “This does not prove the fee was wrong. It proves the explanation is sending work back.” Managers relax when they are allowed a limit.
The Monday question they walked in with on Monday should be visible on the card. If they abandoned it, they say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13:15–15:30. Brief. Aim: Every manager speaks. Ahmad scores against the rubric during the brief, not after from memory.
Score the evidence, not the polish. A plain page with a true number and a clear ask beats a decorated page.
A brief that recommends coaching A07, with no reason cut, does not meet the judgment line.
A brief that recommends all four fixes from Tuesday does not meet the ask line. One.
Keep the feedback to two lines when you return the sheet. More than that will not be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Score the evidence, not the polish. A plain page with a true number and a clear ask beats a decorated page.
A brief that recommends coaching A07, with no reason cut, does not meet the judgment line.
A brief that recommends all four fixes from Tuesday does not meet the ask line. One.
Keep the feedback to two lines when you return the sheet. More than that will not be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15:40–16:30. Check. Aim: A one-page weekly rhythm, the feedback form, and the completion record.
Sponsor note, one page, the next morning: attendance, how many met, three patterns in the briefs, two changes for the next run. No quotes by name.
Do not claim the course moved NPS. It moved whether Monday’s conversation is about a real queue.
If a manager wants the practice file for their team, yes. If they want to load live customer data into a shared drive from this room,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session. Keep circulating.
Sponsor note, one page, the next morning: attendance, how many met, three patterns in the briefs, two changes for the next run. No quotes by name.
Do not claim the course moved NPS. It moved whether Monday’s conversation is about a real queue.
If a manager wants the practice file for their team, yes. If they want to load live customer data into a shared drive from this room,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Score while they speak. Say the result privately.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recap speech. The rhythm page is the recap.
Do not claim the course moved NPS.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sharing the screen before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clocks backwards, four resolved with no time, two open with a time filled, one agent coded A3.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clocks backwards, four resolved with no time, two open with a time filled, one agent coded A3.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Regenerate this deck if the practice file is reissued. Do not recite a stale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Regenerate this deck if the practice file is reissued. Do not recite a stale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Regenerate this deck if the practice file is reissued. Do not recite a stale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Regenerate this deck if the practice file is reissued. Do not recite a stale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Regenerate this deck if the practice file is reissued. Do not recite a stale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Compensation in QAR is not the cost of a complaint.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6 of 8, plus a finished summary table.
What is the grain of ticket_log?
One row, one ticket. Customers and agents repeat. Surveys live in another file.
A row fails the trust check. What do you do?
If you overwrite the extract, you cannot explain the number later.
A Resolved row has no resolved time. What is it?
Blank is not zero. Zero would make the promise look better than the file.
Why brief breach rate instead of average hours?
The promise is a cut-off. A fast ticket and a very late one can average into something that looks fine.
Why pin the as-of date instead of using now?
Open-ticket age moves if the clock moves. The room needs one clock: 1 October 2026, 18:00.
A director asks for “CSAT by agent.” What is missing?
Without those, you will rank a queue and call it a person.
Three tickets are resolved before they were opened. Best move?
Negative hours make the average look faster. That is the gossip.
How many leadership questions is this course built on?
Speed, wasted effort, who is unhappy, and what changes before Monday.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4 of 5, including a one-fix sentence you can defend.
The open pile should be briefed as…
Some open tickets are still inside P3 or P4. Some are already late. One number mixes them.
Why is coaching A07 the wrong first move?
Swap the cut to contact reason before you swap it to a person. A03 looks strong because the desk is Loyalty.
A complaint with no ticket id…
Blank ticket id is often how the privacy cases arrive. They are still cases.
Staff conduct: six cases, five upheld. What do you fund?
Upheld means the cases had merit. Six is not a workforce problem you can brief.
Fee-copy contacts in this file…
Breach on those reasons is essentially none. Reopen is about half. The explanation is failing, not the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4 of 5, plus a page title that is a sentence.
How do the three files relate?
Customer-to-customer many-to-many will invent a precise, wrong NPS.
Why does response rate sit next to CSAT?
A score on a handful of email replies cannot be compared with a score on a full phone sample.
If blank NPS becomes zero, what happens?
Zero is a detractor. Silence is not a score.
Which page fails the day even if it is neat?
That ranking is usually a queue ranking with a person’s name on it.
A page title that meets the standard…
The title is the finding. The tool does not get to be the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All four attempted, in writing, before you brief.
CSAT on a slice with 9 replies. What do you do?
Under 15 replies, the score is a hint. Loyalty in this file is the worked example.
The blend clears 80% within SLA. The afternoon P1 phone slice does not. What do you brief?
The official number is how the miss survived this long.
Complaints with no ticket fall out of a visual. Why?
A relationship does not delete them from the complaint table. A filter through tickets does.
The ask, at the standard for this course, is…
If everything is the priority, nothing was decided.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714"/>
        </a:solidFill>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indent="0" marL="0">
              <a:buNone/>
            </a:pPr>
            <a:r>
              <a:rPr lang="en-US" sz="1300" b="1" spc="140" kern="0" dirty="0">
                <a:solidFill>
                  <a:srgbClr val="B5522A"/>
                </a:solidFill>
                <a:latin typeface="Calibri" pitchFamily="34" charset="0"/>
                <a:ea typeface="Calibri" pitchFamily="34" charset="-122"/>
                <a:cs typeface="Calibri" pitchFamily="34" charset="-120"/>
              </a:rPr>
              <a:t>FACILITATOR DECK · EDITABLE · NOT FOR THE SHARED DRIVE</a:t>
            </a:r>
            <a:endParaRPr lang="en-US" sz="1300" dirty="0"/>
          </a:p>
        </p:txBody>
      </p:sp>
      <p:sp>
        <p:nvSpPr>
          <p:cNvPr id="3" name="Text 1"/>
          <p:cNvSpPr/>
          <p:nvPr/>
        </p:nvSpPr>
        <p:spPr>
          <a:xfrm>
            <a:off x="502920" y="822960"/>
            <a:ext cx="11155680" cy="1325880"/>
          </a:xfrm>
          <a:prstGeom prst="rect">
            <a:avLst/>
          </a:prstGeom>
          <a:noFill/>
          <a:ln/>
        </p:spPr>
        <p:txBody>
          <a:bodyPr wrap="square" lIns="0" tIns="0" rIns="0" bIns="0" rtlCol="0" anchor="ctr"/>
          <a:lstStyle/>
          <a:p>
            <a:pPr indent="0" marL="0">
              <a:buNone/>
            </a:pPr>
            <a:r>
              <a:rPr lang="en-US" sz="3600" dirty="0">
                <a:solidFill>
                  <a:srgbClr val="F3EEE6"/>
                </a:solidFill>
                <a:latin typeface="Georgia" pitchFamily="34" charset="0"/>
                <a:ea typeface="Georgia" pitchFamily="34" charset="-122"/>
                <a:cs typeface="Georgia" pitchFamily="34" charset="-120"/>
              </a:rPr>
              <a:t>TMS-CSA-1126</a:t>
            </a:r>
            <a:endParaRPr lang="en-US" sz="3600" dirty="0"/>
          </a:p>
          <a:p>
            <a:pPr indent="0" marL="0">
              <a:buNone/>
            </a:pPr>
            <a:r>
              <a:rPr lang="en-US" sz="3600" dirty="0">
                <a:solidFill>
                  <a:srgbClr val="F3EEE6"/>
                </a:solidFill>
                <a:latin typeface="Georgia" pitchFamily="34" charset="0"/>
                <a:ea typeface="Georgia" pitchFamily="34" charset="-122"/>
                <a:cs typeface="Georgia" pitchFamily="34" charset="-120"/>
              </a:rPr>
              <a:t>Complete course slides</a:t>
            </a:r>
            <a:endParaRPr lang="en-US" sz="3600" dirty="0"/>
          </a:p>
        </p:txBody>
      </p:sp>
      <p:sp>
        <p:nvSpPr>
          <p:cNvPr id="4" name="Text 2"/>
          <p:cNvSpPr/>
          <p:nvPr/>
        </p:nvSpPr>
        <p:spPr>
          <a:xfrm>
            <a:off x="502920" y="2286000"/>
            <a:ext cx="10607040" cy="640080"/>
          </a:xfrm>
          <a:prstGeom prst="rect">
            <a:avLst/>
          </a:prstGeom>
          <a:noFill/>
          <a:ln/>
        </p:spPr>
        <p:txBody>
          <a:bodyPr wrap="square" lIns="0" tIns="0" rIns="0" bIns="0" rtlCol="0" anchor="ctr"/>
          <a:lstStyle/>
          <a:p>
            <a:pPr indent="0" marL="0">
              <a:buNone/>
            </a:pPr>
            <a:r>
              <a:rPr lang="en-US" sz="1600" dirty="0">
                <a:solidFill>
                  <a:srgbClr val="A08B76"/>
                </a:solidFill>
                <a:latin typeface="Calibri" pitchFamily="34" charset="0"/>
                <a:ea typeface="Calibri" pitchFamily="34" charset="-122"/>
                <a:cs typeface="Calibri" pitchFamily="34" charset="-120"/>
              </a:rPr>
              <a:t>16–19 November 2026 · Ahmad A. Khan · Notes on every slide · Key after the second black slide</a:t>
            </a:r>
            <a:endParaRPr lang="en-US" sz="1600" dirty="0"/>
          </a:p>
        </p:txBody>
      </p:sp>
      <p:sp>
        <p:nvSpPr>
          <p:cNvPr id="5" name="Text 3"/>
          <p:cNvSpPr/>
          <p:nvPr/>
        </p:nvSpPr>
        <p:spPr>
          <a:xfrm>
            <a:off x="502920" y="3063240"/>
            <a:ext cx="11064240" cy="3200400"/>
          </a:xfrm>
          <a:prstGeom prst="rect">
            <a:avLst/>
          </a:prstGeom>
          <a:noFill/>
          <a:ln/>
        </p:spPr>
        <p:txBody>
          <a:bodyPr wrap="square" rtlCol="0" anchor="ctr"/>
          <a:lstStyle/>
          <a:p>
            <a:pPr marL="228600" indent="-228600">
              <a:spcAft>
                <a:spcPts val="1000"/>
              </a:spcAft>
              <a:buSzPct val="100000"/>
              <a:buChar char="•"/>
            </a:pPr>
            <a:r>
              <a:rPr lang="en-US" sz="1800" dirty="0">
                <a:solidFill>
                  <a:srgbClr val="F3EEE6"/>
                </a:solidFill>
                <a:latin typeface="Calibri" pitchFamily="34" charset="0"/>
                <a:ea typeface="Calibri" pitchFamily="34" charset="-122"/>
                <a:cs typeface="Calibri" pitchFamily="34" charset="-120"/>
              </a:rPr>
              <a:t>Edit in PowerPoint. The notes are the run sheet. Do not flatten this to PDF.</a:t>
            </a:r>
            <a:endParaRPr lang="en-US" sz="1800" dirty="0"/>
          </a:p>
          <a:p>
            <a:pPr indent="0" marL="0">
              <a:spcAft>
                <a:spcPts val="1000"/>
              </a:spcAft>
              <a:buNone/>
            </a:pPr>
            <a:r>
              <a:rPr lang="en-US" sz="1800" dirty="0">
                <a:solidFill>
                  <a:srgbClr val="F3EEE6"/>
                </a:solidFill>
                <a:latin typeface="Calibri" pitchFamily="34" charset="0"/>
                <a:ea typeface="Calibri" pitchFamily="34" charset="-122"/>
                <a:cs typeface="Calibri" pitchFamily="34" charset="-120"/>
              </a:rPr>
              <a:t>Start the projector on the next slide. This one stays off the screen.</a:t>
            </a:r>
            <a:endParaRPr lang="en-US" sz="1800" dirty="0"/>
          </a:p>
          <a:p>
            <a:pPr indent="0" marL="0">
              <a:spcAft>
                <a:spcPts val="1000"/>
              </a:spcAft>
              <a:buNone/>
            </a:pPr>
            <a:r>
              <a:rPr lang="en-US" sz="1800" dirty="0">
                <a:solidFill>
                  <a:srgbClr val="F3EEE6"/>
                </a:solidFill>
                <a:latin typeface="Calibri" pitchFamily="34" charset="0"/>
                <a:ea typeface="Calibri" pitchFamily="34" charset="-122"/>
                <a:cs typeface="Calibri" pitchFamily="34" charset="-120"/>
              </a:rPr>
              <a:t>Time and method sit on the kicker of each lab slide. Formulas are on their own slides.</a:t>
            </a:r>
            <a:endParaRPr lang="en-US" sz="1800" dirty="0"/>
          </a:p>
          <a:p>
            <a:pPr indent="0" marL="0">
              <a:spcAft>
                <a:spcPts val="1000"/>
              </a:spcAft>
              <a:buNone/>
            </a:pPr>
            <a:r>
              <a:rPr lang="en-US" sz="1800" dirty="0">
                <a:solidFill>
                  <a:srgbClr val="F3EEE6"/>
                </a:solidFill>
                <a:latin typeface="Calibri" pitchFamily="34" charset="0"/>
                <a:ea typeface="Calibri" pitchFamily="34" charset="-122"/>
                <a:cs typeface="Calibri" pitchFamily="34" charset="-120"/>
              </a:rPr>
              <a:t>Do not preview a finding. If you say the number, you cancel the lab.</a:t>
            </a:r>
            <a:endParaRPr lang="en-US" sz="1800" dirty="0"/>
          </a:p>
          <a:p>
            <a:pPr indent="0" marL="0">
              <a:spcAft>
                <a:spcPts val="1000"/>
              </a:spcAft>
              <a:buNone/>
            </a:pPr>
            <a:r>
              <a:rPr lang="en-US" sz="1800" dirty="0">
                <a:solidFill>
                  <a:srgbClr val="F3EEE6"/>
                </a:solidFill>
                <a:latin typeface="Calibri" pitchFamily="34" charset="0"/>
                <a:ea typeface="Calibri" pitchFamily="34" charset="-122"/>
                <a:cs typeface="Calibri" pitchFamily="34" charset="-120"/>
              </a:rPr>
              <a:t>Stop sharing before “Do not project”. Dirty rows, the decision, and the check key are the last section.</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502920" y="1874520"/>
            <a:ext cx="10972800" cy="320040"/>
          </a:xfrm>
          <a:prstGeom prst="rect">
            <a:avLst/>
          </a:prstGeom>
          <a:noFill/>
          <a:ln/>
        </p:spPr>
        <p:txBody>
          <a:bodyPr wrap="square" lIns="0" tIns="0" rIns="0" bIns="0" rtlCol="0" anchor="ctr"/>
          <a:lstStyle/>
          <a:p>
            <a:pPr indent="0" marL="0">
              <a:buNone/>
            </a:pPr>
            <a:r>
              <a:rPr lang="en-US" sz="1400" b="1" spc="140" kern="0" dirty="0">
                <a:solidFill>
                  <a:srgbClr val="B5522A"/>
                </a:solidFill>
                <a:latin typeface="Calibri" pitchFamily="34" charset="0"/>
                <a:ea typeface="Calibri" pitchFamily="34" charset="-122"/>
                <a:cs typeface="Calibri" pitchFamily="34" charset="-120"/>
              </a:rPr>
              <a:t>TMS-CSA-1126</a:t>
            </a:r>
            <a:endParaRPr lang="en-US" sz="1400" dirty="0"/>
          </a:p>
        </p:txBody>
      </p:sp>
      <p:sp>
        <p:nvSpPr>
          <p:cNvPr id="6" name="Text 4"/>
          <p:cNvSpPr/>
          <p:nvPr/>
        </p:nvSpPr>
        <p:spPr>
          <a:xfrm>
            <a:off x="502920" y="2286000"/>
            <a:ext cx="10972800" cy="1371600"/>
          </a:xfrm>
          <a:prstGeom prst="rect">
            <a:avLst/>
          </a:prstGeom>
          <a:noFill/>
          <a:ln/>
        </p:spPr>
        <p:txBody>
          <a:bodyPr wrap="square" lIns="0" tIns="0" rIns="0" bIns="0" rtlCol="0" anchor="ctr"/>
          <a:lstStyle/>
          <a:p>
            <a:pPr indent="0" marL="0">
              <a:buNone/>
            </a:pPr>
            <a:r>
              <a:rPr lang="en-US" sz="4000" dirty="0">
                <a:solidFill>
                  <a:srgbClr val="1A1714"/>
                </a:solidFill>
                <a:latin typeface="Georgia" pitchFamily="34" charset="0"/>
                <a:ea typeface="Georgia" pitchFamily="34" charset="-122"/>
                <a:cs typeface="Georgia" pitchFamily="34" charset="-120"/>
              </a:rPr>
              <a:t>Excel and Power BI</a:t>
            </a:r>
            <a:endParaRPr lang="en-US" sz="4000" dirty="0"/>
          </a:p>
          <a:p>
            <a:pPr indent="0" marL="0">
              <a:buNone/>
            </a:pPr>
            <a:r>
              <a:rPr lang="en-US" sz="4000" dirty="0">
                <a:solidFill>
                  <a:srgbClr val="1A1714"/>
                </a:solidFill>
                <a:latin typeface="Georgia" pitchFamily="34" charset="0"/>
                <a:ea typeface="Georgia" pitchFamily="34" charset="-122"/>
                <a:cs typeface="Georgia" pitchFamily="34" charset="-120"/>
              </a:rPr>
              <a:t>for customer service analytics</a:t>
            </a:r>
            <a:endParaRPr lang="en-US" sz="4000" dirty="0"/>
          </a:p>
        </p:txBody>
      </p:sp>
      <p:sp>
        <p:nvSpPr>
          <p:cNvPr id="7" name="Text 5"/>
          <p:cNvSpPr/>
          <p:nvPr/>
        </p:nvSpPr>
        <p:spPr>
          <a:xfrm>
            <a:off x="502920" y="3794760"/>
            <a:ext cx="10058400" cy="1188720"/>
          </a:xfrm>
          <a:prstGeom prst="rect">
            <a:avLst/>
          </a:prstGeom>
          <a:noFill/>
          <a:ln/>
        </p:spPr>
        <p:txBody>
          <a:bodyPr wrap="square" lIns="0" tIns="0" rIns="0" bIns="0" rtlCol="0" anchor="ctr"/>
          <a:lstStyle/>
          <a:p>
            <a:pPr indent="0" marL="0">
              <a:buNone/>
            </a:pPr>
            <a:r>
              <a:rPr lang="en-US" sz="1800" dirty="0">
                <a:solidFill>
                  <a:srgbClr val="5C6560"/>
                </a:solidFill>
                <a:latin typeface="Calibri" pitchFamily="34" charset="0"/>
                <a:ea typeface="Calibri" pitchFamily="34" charset="-122"/>
                <a:cs typeface="Calibri" pitchFamily="34" charset="-120"/>
              </a:rPr>
              <a:t>16–19 November 2026   ·   Ahmad A. Khan</a:t>
            </a:r>
            <a:endParaRPr lang="en-US" sz="1800" dirty="0"/>
          </a:p>
          <a:p>
            <a:pPr indent="0" marL="0">
              <a:buNone/>
            </a:pPr>
            <a:r>
              <a:rPr lang="en-US" sz="1800" dirty="0">
                <a:solidFill>
                  <a:srgbClr val="5C6560"/>
                </a:solidFill>
                <a:latin typeface="Calibri" pitchFamily="34" charset="0"/>
                <a:ea typeface="Calibri" pitchFamily="34" charset="-122"/>
                <a:cs typeface="Calibri" pitchFamily="34" charset="-120"/>
              </a:rPr>
              <a:t>Senior customer service managers   ·   25 hours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THE CONTRACT</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We are not here to tour software.</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We are here to decide what to fix.</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One practice file, all four days. TMS Care, Q3 2026.</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 clock is frozen: 1 October 2026, 18:00.</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 promise in the file: 80% resolved within target.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Your question can come with you. Your customers’ rows cannot.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 rubric is already published. Met is 70.</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THE SPINE</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Four questions. All four days.</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01   Are we keeping the promise on speed?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02   Where is effort being wasted?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03   Who is leaving unhappy?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04   What changes before Monday?</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BY THURSDAY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A brief, not a dashboard.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Where service is slipping.</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Why. Queue, policy, or person — and you can tell them apart.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Who it hits, with the base beside the score.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What changes before next Monday. One ask.</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METHOD</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Lab first. Then we name the trap.</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Question before the chart: metric, grain, window, decision.</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You calculate before anyone explains.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Pairs are assigned.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Critique has four questions. Praise is not one of them.</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Daily checks are gates. Thursday’s brief is the grade.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THE FILE</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Trust the count before you trust the chart.</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Tickets: 398 rows. Some of them should fail a trust check.</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Survey invites: 219. Complaints: 76.</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AsOf is Policy!B12. Do not use NOW().</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P1 4h · P2 24h · P3 48h · P4 72h. The target is already on the row.</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Wednesday loads this workbook. There is no finished report.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502920" y="1874520"/>
            <a:ext cx="10972800" cy="320040"/>
          </a:xfrm>
          <a:prstGeom prst="rect">
            <a:avLst/>
          </a:prstGeom>
          <a:noFill/>
          <a:ln/>
        </p:spPr>
        <p:txBody>
          <a:bodyPr wrap="square" lIns="0" tIns="0" rIns="0" bIns="0" rtlCol="0" anchor="ctr"/>
          <a:lstStyle/>
          <a:p>
            <a:pPr indent="0" marL="0">
              <a:buNone/>
            </a:pPr>
            <a:r>
              <a:rPr lang="en-US" sz="1400" b="1" spc="140" kern="0" dirty="0">
                <a:solidFill>
                  <a:srgbClr val="B5522A"/>
                </a:solidFill>
                <a:latin typeface="Calibri" pitchFamily="34" charset="0"/>
                <a:ea typeface="Calibri" pitchFamily="34" charset="-122"/>
                <a:cs typeface="Calibri" pitchFamily="34" charset="-120"/>
              </a:rPr>
              <a:t>DAY 1  ·  MONDAY 16 NOV</a:t>
            </a:r>
            <a:endParaRPr lang="en-US" sz="1400" dirty="0"/>
          </a:p>
        </p:txBody>
      </p:sp>
      <p:sp>
        <p:nvSpPr>
          <p:cNvPr id="6" name="Text 4"/>
          <p:cNvSpPr/>
          <p:nvPr/>
        </p:nvSpPr>
        <p:spPr>
          <a:xfrm>
            <a:off x="502920" y="2286000"/>
            <a:ext cx="10972800" cy="1371600"/>
          </a:xfrm>
          <a:prstGeom prst="rect">
            <a:avLst/>
          </a:prstGeom>
          <a:noFill/>
          <a:ln/>
        </p:spPr>
        <p:txBody>
          <a:bodyPr wrap="square" lIns="0" tIns="0" rIns="0" bIns="0" rtlCol="0" anchor="ctr"/>
          <a:lstStyle/>
          <a:p>
            <a:pPr indent="0" marL="0">
              <a:buNone/>
            </a:pPr>
            <a:r>
              <a:rPr lang="en-US" sz="4000" dirty="0">
                <a:solidFill>
                  <a:srgbClr val="1A1714"/>
                </a:solidFill>
                <a:latin typeface="Georgia" pitchFamily="34" charset="0"/>
                <a:ea typeface="Georgia" pitchFamily="34" charset="-122"/>
                <a:cs typeface="Georgia" pitchFamily="34" charset="-120"/>
              </a:rPr>
              <a:t>The question before the chart</a:t>
            </a:r>
            <a:endParaRPr lang="en-US" sz="4000" dirty="0"/>
          </a:p>
        </p:txBody>
      </p:sp>
      <p:sp>
        <p:nvSpPr>
          <p:cNvPr id="7" name="Text 5"/>
          <p:cNvSpPr/>
          <p:nvPr/>
        </p:nvSpPr>
        <p:spPr>
          <a:xfrm>
            <a:off x="502920" y="3794760"/>
            <a:ext cx="10058400" cy="1188720"/>
          </a:xfrm>
          <a:prstGeom prst="rect">
            <a:avLst/>
          </a:prstGeom>
          <a:noFill/>
          <a:ln/>
        </p:spPr>
        <p:txBody>
          <a:bodyPr wrap="square" lIns="0" tIns="0" rIns="0" bIns="0" rtlCol="0" anchor="ctr"/>
          <a:lstStyle/>
          <a:p>
            <a:pPr indent="0" marL="0">
              <a:buNone/>
            </a:pPr>
            <a:r>
              <a:rPr lang="en-US" sz="1800" dirty="0">
                <a:solidFill>
                  <a:srgbClr val="5C6560"/>
                </a:solidFill>
                <a:latin typeface="Calibri" pitchFamily="34" charset="0"/>
                <a:ea typeface="Calibri" pitchFamily="34" charset="-122"/>
                <a:cs typeface="Calibri" pitchFamily="34" charset="-120"/>
              </a:rPr>
              <a:t>A chart without a decision is decoration. A dirty row makes the chart gossip.</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OUTCOMES</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Leave the day able to do this.</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Rewrite a vague leadership ask into metric, grain, window, and decision.</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Run the trust check on the ticket log and flag every failure.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Build a queue summary: volume, breach rate, median hours — not one average.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09:00–09:30  ·  FRAME</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contract</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We are not here to tour software. We are here to decide what to fix.</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Take attendance. Name tents show the queue each person owns, not their job title.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State the completion line: in the room for the labs, and a Thursday brief that meets the rubric. The rubric is already on the Assessment page. No surprise criteria.</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State the absence rule: a missed lab is a partial. The file is due by 18:00 that day. Three partials, or a full day with no file, means the course is not completed.</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09:00–09:30  ·  FRAME</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contract,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Confidentiality: the practice file is fictional and still treated as customer data. No photographs of the file. No live customer extracts on the laptop.</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Put the four questions on the wall. They are the spine of all four days.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Pairs are assigned, not chosen. Seniors hide in solo work. Pairs are part of the design.</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09:30–10:45  ·  FRAME</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Rewrite the ask</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“Can you send me CSAT?” is not a question. It is a shrug.</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Work one example on the board, from this file: “Is Central Hub keeping the P1 phone promise after 14:00, or are we only clearing a blended SLA?” Name the metric (breach rate), the grain (ticket), the window (Q3, as of 1 Oct), and the decision (cover that shift, or stop talking about it).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Each manager writes one question from their own operation. Not a tool goal. “Learn pivot tables” goes back.</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Partners mark the card: metric, grain, window, decision. Anything missing is rewritten before the break.</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09:30–10:45  ·  FRAME</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Rewrite the ask,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Three cards go on the wall. Ahmad reads them without softening. A missing decision is named as a missing decision.</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11:00–12:30  ·  LAB</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Trust the extract</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If the row is dirty, the chart is gossip.</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Import ticket_log as a Table named Tickets. Not a range. Confirm the row count against the file note: 398 tickets.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Freeze the header. Turn on the filter. Do not format yet.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Add a Flag column. Run five checks: row count, resolved before opened, status Resolved with no resolved time, status Open with a resolved time filled, agent code missing from the roster.</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11:00–12:30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Trust the extract,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You are looking for 10 bad rows. Find them. Do not delete them. Do not type over the source.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Add AsOf as a named cell: 1 October 2026 18:00. Every later formula points at that cell, not at NOW().</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Add ResponseHrs and ResolveHrs. Impossible clocks return NA(), not zero.</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1  ·  TRUST THE EXTRACT</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Flag</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=IF(AND([@status]="Resolved",[@resolved_at]=""),"Resolved with no time",</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IF(AND([@status]="Open",[@resolved_at]&lt;&gt;""),"Open with a resolved time",</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IF(AND([@resolved_at]&lt;&gt;"",[@resolved_at]&lt;[@opened_at]),"Resolved before opened",</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IF(COUNTIF(Roster[agent_id],[@agent_id])=0,"Agent not on roster",""))))</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1  ·  TRUST THE EXTRACT</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Resolve hours</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=IF(OR([@resolved_at]="",[@opened_at]=""),NA(),</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IF([@resolved_at]&lt;[@opened_at],NA(),([@resolved_at]-[@opened_at])*24))</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13:15–15:00  ·  LAB</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first leadership table</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The average is what the old pack quotes. The breach rate is the promise.</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Add IsBreach from the formula. A blank clock on a Resolved row is not a breach and not a pass — it is a flag, already excluded.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Build the summary with FILTER and MEDIAN, not a pivot that can only average. Microsoft 365 is assumed.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Put average hours next to median hours for one queue, then delete the average from the page you would actually send. Say why, out loud.</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13:15–15:00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first leadership table,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Slice to Phone, P1, Central Hub, opened hour 14 or later. Write the breach rate on the card. Then write the blended breach rate under it.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 practice promise is 80% within target. Say whether the blend passes, and whether that slice passes. Both sentences are required.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Format freeze at 14:50. After that, no column widths. The debrief uses whatever is on the screen.</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1  ·  THE FIRST LEADERSHIP TABLE</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Breach flag</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=IF([@Flag]&lt;&gt;"",NA(),</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IF([@resolved_at]="",</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IF((AsOf-[@opened_at])*24&gt;[@sla_target_hrs],1,0),</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IF(([@resolved_at]-[@opened_at])*24&gt;[@sla_target_hrs],1,0)))</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1  ·  THE FIRST LEADERSHIP TABLE</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Median for one queue</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=MEDIAN(FILTER(Tickets[ResolveHrs],(Tickets[Queue]=G2)*(Tickets[Flag]="")))</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15:15–16:30  ·  CHECK</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One number you trust</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One number you trust. One number you retire. One sentence each.</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Each pair speaks for one minute. No slides. The trusted number must have a base. The retired number must be one they used this quarter.</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Ahmad collects the retired numbers on the flipchart. Average handle time and raw CSAT will show up. Do not mock them. Ask what decision they were supporting.</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Individual check, eight items, on the Assessment page. Pass for the day is 6 of 8, plus a finished summary table. Scores stay private.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1  ·  15:15–16:30  ·  CHECK</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One number you trust,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Name the clinic: 09:00 tomorrow, ten minutes, for anyone whose table is unfinished. Everyone else starts the frame on time.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Prep: open complaint_log and read the headers only. Write what you expect the largest category to be. Do not chart it tonight.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502920" y="1874520"/>
            <a:ext cx="10972800" cy="320040"/>
          </a:xfrm>
          <a:prstGeom prst="rect">
            <a:avLst/>
          </a:prstGeom>
          <a:noFill/>
          <a:ln/>
        </p:spPr>
        <p:txBody>
          <a:bodyPr wrap="square" lIns="0" tIns="0" rIns="0" bIns="0" rtlCol="0" anchor="ctr"/>
          <a:lstStyle/>
          <a:p>
            <a:pPr indent="0" marL="0">
              <a:buNone/>
            </a:pPr>
            <a:r>
              <a:rPr lang="en-US" sz="1400" b="1" spc="140" kern="0" dirty="0">
                <a:solidFill>
                  <a:srgbClr val="B5522A"/>
                </a:solidFill>
                <a:latin typeface="Calibri" pitchFamily="34" charset="0"/>
                <a:ea typeface="Calibri" pitchFamily="34" charset="-122"/>
                <a:cs typeface="Calibri" pitchFamily="34" charset="-120"/>
              </a:rPr>
              <a:t>DAY 2  ·  TUESDAY 17 NOV</a:t>
            </a:r>
            <a:endParaRPr lang="en-US" sz="1400" dirty="0"/>
          </a:p>
        </p:txBody>
      </p:sp>
      <p:sp>
        <p:nvSpPr>
          <p:cNvPr id="6" name="Text 4"/>
          <p:cNvSpPr/>
          <p:nvPr/>
        </p:nvSpPr>
        <p:spPr>
          <a:xfrm>
            <a:off x="502920" y="2286000"/>
            <a:ext cx="10972800" cy="1371600"/>
          </a:xfrm>
          <a:prstGeom prst="rect">
            <a:avLst/>
          </a:prstGeom>
          <a:noFill/>
          <a:ln/>
        </p:spPr>
        <p:txBody>
          <a:bodyPr wrap="square" lIns="0" tIns="0" rIns="0" bIns="0" rtlCol="0" anchor="ctr"/>
          <a:lstStyle/>
          <a:p>
            <a:pPr indent="0" marL="0">
              <a:buNone/>
            </a:pPr>
            <a:r>
              <a:rPr lang="en-US" sz="4000" dirty="0">
                <a:solidFill>
                  <a:srgbClr val="1A1714"/>
                </a:solidFill>
                <a:latin typeface="Georgia" pitchFamily="34" charset="0"/>
                <a:ea typeface="Georgia" pitchFamily="34" charset="-122"/>
                <a:cs typeface="Georgia" pitchFamily="34" charset="-120"/>
              </a:rPr>
              <a:t>Where the work actually goes</a:t>
            </a:r>
            <a:endParaRPr lang="en-US" sz="4000" dirty="0"/>
          </a:p>
        </p:txBody>
      </p:sp>
      <p:sp>
        <p:nvSpPr>
          <p:cNvPr id="7" name="Text 5"/>
          <p:cNvSpPr/>
          <p:nvPr/>
        </p:nvSpPr>
        <p:spPr>
          <a:xfrm>
            <a:off x="502920" y="3794760"/>
            <a:ext cx="10058400" cy="1188720"/>
          </a:xfrm>
          <a:prstGeom prst="rect">
            <a:avLst/>
          </a:prstGeom>
          <a:noFill/>
          <a:ln/>
        </p:spPr>
        <p:txBody>
          <a:bodyPr wrap="square" lIns="0" tIns="0" rIns="0" bIns="0" rtlCol="0" anchor="ctr"/>
          <a:lstStyle/>
          <a:p>
            <a:pPr indent="0" marL="0">
              <a:buNone/>
            </a:pPr>
            <a:r>
              <a:rPr lang="en-US" sz="1800" dirty="0">
                <a:solidFill>
                  <a:srgbClr val="5C6560"/>
                </a:solidFill>
                <a:latin typeface="Calibri" pitchFamily="34" charset="0"/>
                <a:ea typeface="Calibri" pitchFamily="34" charset="-122"/>
                <a:cs typeface="Calibri" pitchFamily="34" charset="-120"/>
              </a:rPr>
              <a:t>Volume is not effort. The expensive work is the work that should not have existed.</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OUTCOMES</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Leave the day able to do this.</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Split the open pile into still inside the promise, and already late.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Show that fee-copy work meets the clock and still comes back.</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Choose one complaint remedy and refuse the ones the counts do not support.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09:00–09:25  ·  CLINIC</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Clinic, then the wrong remedy</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If I add people, most of us point at the busiest queue. The file will not agree.</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Clinic at the side table for unfinished summaries. The rest of the room refines nothing. They write which queue they would staff if they had two seats.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Collect those guesses on the wall. Leave them up until 16:00.</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Frame: today separates three different failures — late work, repeat work, and upheld complaints. They do not take the same remedy.</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09:25–10:45  ·  LAB</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open pile is not one number</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An open ticket inside the promise is waiting. An open ticket past the promise is already a miss.</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Count open, pending, and reopened-and-still-open as the pile. Do not count a Resolved row.</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Split that pile with IsBreach. You should see both kinds. A manager who quotes “open tickets” as one number is mixing work that is fine with work that is late.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Chart tickets opened by week. This is demand, not performance.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09:25–10:45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open pile is not one number,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Write one sentence: is the current pile mostly a hangover from August, or mostly the last few days? Look before you answer. August billing did not leave a silent backlog. The clock there was kept.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11:00–12:30  ·  LAB</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work that came back</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A07 is not the problem. A07’s queue is showing you the problem.</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Reopen rate by queue. Then by contact reason. Fee copy and charge-not-recognised will dominate. Billing’s breach rate will not.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Now, and only now, reopen rate by agent. A07 and A12 look bad. Add their mix: almost all billing, and a heavy share of the fee reasons. A03 looks excellent. A03’s desk is Loyalty.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Build a repeat-customer view. Customers with two or more tickets, their share of customers, their share of tickets. The second number is the one a director feels.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11:00–12:30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work that came back,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Find the status-chase: same customer, an email about a delivery delay, then a WhatsApp within two days that says they are chasing an update. That second ticket is not new demand.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Write the remedy you will not recommend: coaching A07 on attitude.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13:15–15:00  ·  LAB</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Complaints are a different object</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You may fund one fix. The file will not fund four.</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Load complaint_log as its own Table. Do not paste it under the tickets.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Aging in days: closed minus opened, or as-of minus opened if it is still open. Count anything open past 10 days.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Upheld means Yes or Partial. Open is not a win. No is a rejection, not a success story.</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13:15–15:00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Complaints are a different object,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Keep complaints with a blank ticket id. Those are the ones that never became a ticket. Dropping them flatters the operation.</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Decision drill, in pairs, 25 minutes. You may fund one of these and you must say what would change your mind: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 A conduct refresher for every agent.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13:15–15:00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Complaints are a different object,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B. Rewrite the fee explanation and the first reply on charge-copy contacts.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 Clear the open privacy cases at North Hub and fix the practice that created them.</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D. Cover Central Hub phones from 14:00 to 18:00.</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13:15–15:00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Complaints are a different object,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The number, the base, and the limit. One side of the card.</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2  ·  15:15–16:30  ·  CHECK</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What we stop reporting</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Kill one number your team still puts on the Monday pack.</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Go back to the staffing guesses from 09:00. Who still wants two seats on the busiest queue, and which queue do they mean now?</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Written check on the Assessment page. The one-fix sentence is part of the check, not a warm-up.</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Prep for Wednesday: Power BI Desktop opens on their machine tonight. If it does not, they tell Ahmad before they leave, not at 09:20.</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502920" y="1874520"/>
            <a:ext cx="10972800" cy="320040"/>
          </a:xfrm>
          <a:prstGeom prst="rect">
            <a:avLst/>
          </a:prstGeom>
          <a:noFill/>
          <a:ln/>
        </p:spPr>
        <p:txBody>
          <a:bodyPr wrap="square" lIns="0" tIns="0" rIns="0" bIns="0" rtlCol="0" anchor="ctr"/>
          <a:lstStyle/>
          <a:p>
            <a:pPr indent="0" marL="0">
              <a:buNone/>
            </a:pPr>
            <a:r>
              <a:rPr lang="en-US" sz="1400" b="1" spc="140" kern="0" dirty="0">
                <a:solidFill>
                  <a:srgbClr val="B5522A"/>
                </a:solidFill>
                <a:latin typeface="Calibri" pitchFamily="34" charset="0"/>
                <a:ea typeface="Calibri" pitchFamily="34" charset="-122"/>
                <a:cs typeface="Calibri" pitchFamily="34" charset="-120"/>
              </a:rPr>
              <a:t>DAY 3  ·  WEDNESDAY 18 NOV</a:t>
            </a:r>
            <a:endParaRPr lang="en-US" sz="1400" dirty="0"/>
          </a:p>
        </p:txBody>
      </p:sp>
      <p:sp>
        <p:nvSpPr>
          <p:cNvPr id="6" name="Text 4"/>
          <p:cNvSpPr/>
          <p:nvPr/>
        </p:nvSpPr>
        <p:spPr>
          <a:xfrm>
            <a:off x="502920" y="2286000"/>
            <a:ext cx="10972800" cy="1371600"/>
          </a:xfrm>
          <a:prstGeom prst="rect">
            <a:avLst/>
          </a:prstGeom>
          <a:noFill/>
          <a:ln/>
        </p:spPr>
        <p:txBody>
          <a:bodyPr wrap="square" lIns="0" tIns="0" rIns="0" bIns="0" rtlCol="0" anchor="ctr"/>
          <a:lstStyle/>
          <a:p>
            <a:pPr indent="0" marL="0">
              <a:buNone/>
            </a:pPr>
            <a:r>
              <a:rPr lang="en-US" sz="4000" dirty="0">
                <a:solidFill>
                  <a:srgbClr val="1A1714"/>
                </a:solidFill>
                <a:latin typeface="Georgia" pitchFamily="34" charset="0"/>
                <a:ea typeface="Georgia" pitchFamily="34" charset="-122"/>
                <a:cs typeface="Georgia" pitchFamily="34" charset="-120"/>
              </a:rPr>
              <a:t>One model, three files</a:t>
            </a:r>
            <a:endParaRPr lang="en-US" sz="4000" dirty="0"/>
          </a:p>
        </p:txBody>
      </p:sp>
      <p:sp>
        <p:nvSpPr>
          <p:cNvPr id="7" name="Text 5"/>
          <p:cNvSpPr/>
          <p:nvPr/>
        </p:nvSpPr>
        <p:spPr>
          <a:xfrm>
            <a:off x="502920" y="3794760"/>
            <a:ext cx="10058400" cy="1188720"/>
          </a:xfrm>
          <a:prstGeom prst="rect">
            <a:avLst/>
          </a:prstGeom>
          <a:noFill/>
          <a:ln/>
        </p:spPr>
        <p:txBody>
          <a:bodyPr wrap="square" lIns="0" tIns="0" rIns="0" bIns="0" rtlCol="0" anchor="ctr"/>
          <a:lstStyle/>
          <a:p>
            <a:pPr indent="0" marL="0">
              <a:buNone/>
            </a:pPr>
            <a:r>
              <a:rPr lang="en-US" sz="1800" dirty="0">
                <a:solidFill>
                  <a:srgbClr val="5C6560"/>
                </a:solidFill>
                <a:latin typeface="Calibri" pitchFamily="34" charset="0"/>
                <a:ea typeface="Calibri" pitchFamily="34" charset="-122"/>
                <a:cs typeface="Calibri" pitchFamily="34" charset="-120"/>
              </a:rPr>
              <a:t>Excel answered the question once. Power BI is how the question stays answered when the file refreshes.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OUTCOMES</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Leave the day able to do this.</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Relate tickets, surveys, and complaints without a many-to-many mess.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Write six measures you can defend in a sentence, including a response rate beside CSAT.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Leave with one page, titled as a sentence, that a director can read in two minutes.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09:00–09:25  ·  FRAME</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What stays in Excel</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If you cannot say the measure out loud, it does not go on the page.</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Excel keeps the audit: flags, one-off cuts, the question card.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Power BI keeps the weekly view other people will slice: queue, channel, site, week.</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Rule for the day: six measures. Not a library. Tickets, breach rate, reopen rate, CSAT, response rate, NPS.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09:00–09:25  ·  FRAME</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What stays in Excel,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Open Model view. Report view stays closed until after lunch.</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09:25–10:45  ·  LAB</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model, not the canvas</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A wrong relationship makes NPS look precise. It is still wrong.</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Load the three CSVs and the roster. Ticket id and customer id stay text. If Power BI guesses a number, change it back before you relate anything.</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Split opened_at into a date. Relate a Calendar table to that date. One active relationship, on opened date, is enough for this room.</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Surveys to tickets, many to one, on ticket id. Complaints to tickets, many to one, on ticket id. Complaints with a blank ticket id will not match. They stay in the complaint table. That is correct.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09:25–10:45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model, not the canvas,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Do not relate surveys to complaints. Do not relate both tables to customer id and then act surprised.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Hide the keys managers should not slice by accident.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On paper, draw the three relationships before you build a single chart.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3  ·  THE MODEL, NOT THE CANVAS</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Calendar</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Calendar =</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ADDCOLUMNS (</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    CALENDAR ( DATE ( 2026, 6, 29 ), DATE ( 2026, 10, 1 ) ),</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    "Week start", [Date] - WEEKDAY ( [Date], 2 ) + 1</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11:00–12:30  ·  LAB</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Six measures, said out loud</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Silence is not a zero. A blank NPS is a customer who did not answer.</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Build the broken NPS first: blanks treated as zero. Watch the score fall apart. Then replace it.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Put response rate in the same small multiples as CSAT. Email’s rate and phone’s rate are not the same kind of evidence.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Breach rate uses the same rule as Excel. If the two numbers disagree by more than a point, stop and find the dirty rows or the as-of clock.</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11:00–12:30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Six measures, said out loud,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Add reopen rate. Confirm fee-copy is still the reason, now as a slicer, not a new formula.</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Read each measure to your partner. If they cannot repeat the rule, the measure is not done.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3  ·  SIX MEASURES, SAID OUT LOUD</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The broken NPS, then the real one</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200" dirty="0">
                <a:solidFill>
                  <a:srgbClr val="1A1714"/>
                </a:solidFill>
                <a:latin typeface="Consolas" pitchFamily="34" charset="0"/>
                <a:ea typeface="Consolas" pitchFamily="34" charset="-122"/>
                <a:cs typeface="Consolas" pitchFamily="34" charset="-120"/>
              </a:rPr>
              <a:t>NPS (blank as zero)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VAR Scored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ADDCOLUMNS ( Surveys, "Score", IF ( ISBLANK ( Surveys[nps] ), 0, Surveys[nps]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RETURN</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DIVIDE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FILTER ( Scored, [Score] &gt;= 9 )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 COUNTROWS ( FILTER ( Scored, [Score] &lt;= 6 )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Scored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a:t>
            </a:r>
            <a:endParaRPr lang="en-US" sz="1200" dirty="0"/>
          </a:p>
          <a:p>
            <a:pPr indent="0" marL="0">
              <a:buNone/>
            </a:pP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NPS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VAR Replied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FILTER ( Surveys, NOT ISBLANK ( Surveys[nps]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RETURN</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DIVIDE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FILTER ( Replied, Surveys[nps] &gt;= 9 )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 COUNTROWS ( FILTER ( Replied, Surveys[nps] &lt;= 6 )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Replied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a:t>
            </a:r>
            <a:endParaRPr lang="en-US" sz="1200" dirty="0"/>
          </a:p>
          <a:p>
            <a:pPr indent="0" marL="0">
              <a:buNone/>
            </a:pP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CSAT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AVERAGEX ( FILTER ( Surveys, NOT ISBLANK ( Surveys[csat] ) ), Surveys[csat] )</a:t>
            </a:r>
            <a:endParaRPr lang="en-US" sz="1200" dirty="0"/>
          </a:p>
          <a:p>
            <a:pPr indent="0" marL="0">
              <a:buNone/>
            </a:pP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Response rate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DIVIDE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FILTER ( Surveys, NOT ISBLANK ( Surveys[csat] )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Surveys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a:t>
            </a:r>
            <a:endParaRPr lang="en-US" sz="12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13:15–15:00  ·  LAB</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One page</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The title is a sentence. “Dashboard” is not a sentence.</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Title it as the finding, not the tool. Example: “Fee-copy contacts come back. Afternoon P1 phone at Central does not keep the promise. The blend hides both.”</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Four figures only at the top: tickets, breach rate, CSAT with response rate and n, NPS with n.</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One trend: breach rate by week, or opened versus a cut you can defend.</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13:15–15:00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One page,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One table: queue by channel, with volume and breach rate. No table without a base.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Three verbatims from detractors. Not a word cloud.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Color means one thing. The accent is a miss. Ink is volume. A gap is a missing answer, not a zero.</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13:15–15:00  ·  LAB</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One page,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Delete anything that needs a paragraph. Delete gauges. Delete pies.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15:15–16:30  ·  CRITIQUE</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Critique, with a narrow set of questions</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You may ask four things. What is the decision. What is the base. What did you exclude. What would change your mind.</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Ahmad critiques his own page first, out loud, including one real weakness. Then three volunteers.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 room may only ask the four questions. Praise is not one of them. Advice about color is not one of them.</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Each author names one visual they deleted and why.</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3  ·  15:15–16:30  ·  CRITIQUE</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Critique, with a narrow set of questions,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Check on the Assessment page: draw the relationships, fix the NPS rule, rewrite your title as a sentence.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Tomorrow they swap files with a hostile reader. Tell them tonight’s job is to know the base of every number on the page.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502920" y="1874520"/>
            <a:ext cx="10972800" cy="320040"/>
          </a:xfrm>
          <a:prstGeom prst="rect">
            <a:avLst/>
          </a:prstGeom>
          <a:noFill/>
          <a:ln/>
        </p:spPr>
        <p:txBody>
          <a:bodyPr wrap="square" lIns="0" tIns="0" rIns="0" bIns="0" rtlCol="0" anchor="ctr"/>
          <a:lstStyle/>
          <a:p>
            <a:pPr indent="0" marL="0">
              <a:buNone/>
            </a:pPr>
            <a:r>
              <a:rPr lang="en-US" sz="1400" b="1" spc="140" kern="0" dirty="0">
                <a:solidFill>
                  <a:srgbClr val="B5522A"/>
                </a:solidFill>
                <a:latin typeface="Calibri" pitchFamily="34" charset="0"/>
                <a:ea typeface="Calibri" pitchFamily="34" charset="-122"/>
                <a:cs typeface="Calibri" pitchFamily="34" charset="-120"/>
              </a:rPr>
              <a:t>DAY 4  ·  THURSDAY 19 NOV</a:t>
            </a:r>
            <a:endParaRPr lang="en-US" sz="1400" dirty="0"/>
          </a:p>
        </p:txBody>
      </p:sp>
      <p:sp>
        <p:nvSpPr>
          <p:cNvPr id="6" name="Text 4"/>
          <p:cNvSpPr/>
          <p:nvPr/>
        </p:nvSpPr>
        <p:spPr>
          <a:xfrm>
            <a:off x="502920" y="2286000"/>
            <a:ext cx="10972800" cy="1371600"/>
          </a:xfrm>
          <a:prstGeom prst="rect">
            <a:avLst/>
          </a:prstGeom>
          <a:noFill/>
          <a:ln/>
        </p:spPr>
        <p:txBody>
          <a:bodyPr wrap="square" lIns="0" tIns="0" rIns="0" bIns="0" rtlCol="0" anchor="ctr"/>
          <a:lstStyle/>
          <a:p>
            <a:pPr indent="0" marL="0">
              <a:buNone/>
            </a:pPr>
            <a:r>
              <a:rPr lang="en-US" sz="4000" dirty="0">
                <a:solidFill>
                  <a:srgbClr val="1A1714"/>
                </a:solidFill>
                <a:latin typeface="Georgia" pitchFamily="34" charset="0"/>
                <a:ea typeface="Georgia" pitchFamily="34" charset="-122"/>
                <a:cs typeface="Georgia" pitchFamily="34" charset="-120"/>
              </a:rPr>
              <a:t>The Monday briefing</a:t>
            </a:r>
            <a:endParaRPr lang="en-US" sz="4000" dirty="0"/>
          </a:p>
        </p:txBody>
      </p:sp>
      <p:sp>
        <p:nvSpPr>
          <p:cNvPr id="7" name="Text 5"/>
          <p:cNvSpPr/>
          <p:nvPr/>
        </p:nvSpPr>
        <p:spPr>
          <a:xfrm>
            <a:off x="502920" y="3794760"/>
            <a:ext cx="10058400" cy="1188720"/>
          </a:xfrm>
          <a:prstGeom prst="rect">
            <a:avLst/>
          </a:prstGeom>
          <a:noFill/>
          <a:ln/>
        </p:spPr>
        <p:txBody>
          <a:bodyPr wrap="square" lIns="0" tIns="0" rIns="0" bIns="0" rtlCol="0" anchor="ctr"/>
          <a:lstStyle/>
          <a:p>
            <a:pPr indent="0" marL="0">
              <a:buNone/>
            </a:pPr>
            <a:r>
              <a:rPr lang="en-US" sz="1800" dirty="0">
                <a:solidFill>
                  <a:srgbClr val="5C6560"/>
                </a:solidFill>
                <a:latin typeface="Calibri" pitchFamily="34" charset="0"/>
                <a:ea typeface="Calibri" pitchFamily="34" charset="-122"/>
                <a:cs typeface="Calibri" pitchFamily="34" charset="-120"/>
              </a:rPr>
              <a:t>Finished means a skeptical peer cannot pull the number apart, and a director knows the ask.</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4 OUTCOMES</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Leave the day able to do this.</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Break a page on purpose: small n, blended SLA, agent standing in for a queue.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Deliver a six-beat brief inside six minutes.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Leave with a weekly rhythm and a private completion note.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4  ·  09:00–09:20  ·  FRAME</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six beats</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“CSAT is 4” is not an observation that earns a meeting.</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Put the six beats on the wall: the decision you want, the window and the population, one picture, the number with its base, what it does not prove, the ask.</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 ask is one action, one owner, one number, and a date you will look again.</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Show the rubric. Met is 70. Distinction is 85, and only if the red team failed to break the core number. Scores are private. This is not a ranking of managers.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4  ·  09:20–10:45  ·  CRITIQUE</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Red team</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Your job is to break the number, not the person.</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Swap with a pair who does not own your queue.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Thirty minutes to break it. Required attempts: slice to a week or a queue with fewer than 15 replies and see if CSAT is still stated as fact. Check unmatched complaints are still in the complaint count. Check P1 phone after 14:00 is not buried in a green blend. Check an agent rank is not secretly a queue rank.</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Fifteen minutes for the author to repair one thing. Not everything.</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4  ·  09:20–10:45  ·  CRITIQUE</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Red team,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Write the break and the repair in a sentence each. That sentence is part of the assessment record.</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4  ·  11:00–12:30  ·  BRIEF</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Briefing studio</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Observation is not the ask. The ask is a change with an owner.</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Ahmad delivers the fee-copy brief in six minutes, using the lab, not a slide. He includes what it does not prove: it does not prove who wrote the fee notice, and it does not prove the afternoon phone problem.</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Pairs draft on paper or in the worksheet on the Assessment page. Six beats, short lines. The picture is the page they already built.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They time each other once before lunch. If it runs past six minutes, they cut the context, not the limit.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4  ·  13:15–15:30  ·  BRIEF</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Briefings</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Six minutes. Then two questions. Then the next person.</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Order is drawn, not volunteered. Volunteering front-loads the confident.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 room may ask two questions, from the same four as yesterday.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Ahmad does not coach during the six minutes. Notes go on the rubric: keep, change.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4  ·  13:15–15:30  ·  BRIEF</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Briefings,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If the cohort is above 16, split into two rooms. The second room uses the same rubric and the same clock. Ahmad reads those papers before the close report.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4  ·  15:40–16:30  ·  CHECK</a:t>
            </a:r>
            <a:endParaRPr lang="en-US" sz="1300" dirty="0"/>
          </a:p>
        </p:txBody>
      </p:sp>
      <p:sp>
        <p:nvSpPr>
          <p:cNvPr id="6" name="Text 4"/>
          <p:cNvSpPr/>
          <p:nvPr/>
        </p:nvSpPr>
        <p:spPr>
          <a:xfrm>
            <a:off x="457200" y="566928"/>
            <a:ext cx="11155680" cy="96012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rhythm, then the record</a:t>
            </a:r>
            <a:endParaRPr lang="en-US" sz="3000" dirty="0"/>
          </a:p>
        </p:txBody>
      </p:sp>
      <p:sp>
        <p:nvSpPr>
          <p:cNvPr id="7" name="Text 5"/>
          <p:cNvSpPr/>
          <p:nvPr/>
        </p:nvSpPr>
        <p:spPr>
          <a:xfrm>
            <a:off x="457200" y="1600200"/>
            <a:ext cx="11155680" cy="640080"/>
          </a:xfrm>
          <a:prstGeom prst="rect">
            <a:avLst/>
          </a:prstGeom>
          <a:noFill/>
          <a:ln/>
        </p:spPr>
        <p:txBody>
          <a:bodyPr wrap="square" lIns="0" tIns="0" rIns="0" bIns="0" rtlCol="0" anchor="ctr"/>
          <a:lstStyle/>
          <a:p>
            <a:pPr indent="0" marL="0">
              <a:buNone/>
            </a:pPr>
            <a:r>
              <a:rPr lang="en-US" sz="1800" i="1" dirty="0">
                <a:solidFill>
                  <a:srgbClr val="5C6560"/>
                </a:solidFill>
                <a:latin typeface="Georgia" pitchFamily="34" charset="0"/>
                <a:ea typeface="Georgia" pitchFamily="34" charset="-122"/>
                <a:cs typeface="Georgia" pitchFamily="34" charset="-120"/>
              </a:rPr>
              <a:t>If this dies as a screenshot in an email, the four days did not take.</a:t>
            </a:r>
            <a:endParaRPr lang="en-US" sz="1800" dirty="0"/>
          </a:p>
        </p:txBody>
      </p:sp>
      <p:sp>
        <p:nvSpPr>
          <p:cNvPr id="8" name="Text 6"/>
          <p:cNvSpPr/>
          <p:nvPr/>
        </p:nvSpPr>
        <p:spPr>
          <a:xfrm>
            <a:off x="457200" y="2331720"/>
            <a:ext cx="11155680" cy="40233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Each manager writes the rhythm: who pulls the extract, which morning, which three numbers stay, which three retire, who hears the brief, and how long they get. Ten minutes, not a pack.</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They write what would make this method wrong in 30 days. A real answer is allowed.</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Feedback form, same day. The item Ahmad reads first is what they will use in 14 days.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DAY 4  ·  15:40–16:30  ·  CHECK</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The rhythm, then the record,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Completion: attended the labs, and a brief at 70 or better. A partial day is covered by the file submitted that evening. Say the result privately, not from the front of the room.</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Close without a recap speech. The rhythm page is the recap.</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THURSDAY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Six beats. Six minutes.</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800"/>
              </a:spcAft>
              <a:buSzPct val="100000"/>
              <a:buChar char="•"/>
            </a:pPr>
            <a:r>
              <a:rPr lang="en-US" sz="1600" dirty="0">
                <a:solidFill>
                  <a:srgbClr val="1A1714"/>
                </a:solidFill>
                <a:latin typeface="Calibri" pitchFamily="34" charset="0"/>
                <a:ea typeface="Calibri" pitchFamily="34" charset="-122"/>
                <a:cs typeface="Calibri" pitchFamily="34" charset="-120"/>
              </a:rPr>
              <a:t>The decision you want in the room.</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The window and the population.</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One picture.</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The number, with the base.</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What it does not prove.</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The ask: one action, one owner, one number, one date.</a:t>
            </a:r>
            <a:endParaRPr lang="en-US" sz="16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AFTER THE ROOM</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If it dies in an email, it did not take.</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Who refreshes the extract.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Three numbers that stay.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Three numbers that retire.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Where Monday’s brief happens.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A1714"/>
        </a:solidFill>
      </p:bgPr>
    </p:bg>
    <p:spTree>
      <p:nvGrpSpPr>
        <p:cNvPr id="1" name=""/>
        <p:cNvGrpSpPr/>
        <p:nvPr/>
      </p:nvGrpSpPr>
      <p:grpSpPr>
        <a:xfrm>
          <a:off x="0" y="0"/>
          <a:ext cx="0" cy="0"/>
          <a:chOff x="0" y="0"/>
          <a:chExt cx="0" cy="0"/>
        </a:xfrm>
      </p:grpSpPr>
      <p:sp>
        <p:nvSpPr>
          <p:cNvPr id="2" name="Text 0"/>
          <p:cNvSpPr/>
          <p:nvPr/>
        </p:nvSpPr>
        <p:spPr>
          <a:xfrm>
            <a:off x="548640" y="2103120"/>
            <a:ext cx="10972800" cy="365760"/>
          </a:xfrm>
          <a:prstGeom prst="rect">
            <a:avLst/>
          </a:prstGeom>
          <a:noFill/>
          <a:ln/>
        </p:spPr>
        <p:txBody>
          <a:bodyPr wrap="square" lIns="0" tIns="0" rIns="0" bIns="0" rtlCol="0" anchor="ctr"/>
          <a:lstStyle/>
          <a:p>
            <a:pPr indent="0" marL="0">
              <a:buNone/>
            </a:pPr>
            <a:r>
              <a:rPr lang="en-US" sz="1400" b="1" spc="160" kern="0" dirty="0">
                <a:solidFill>
                  <a:srgbClr val="B5522A"/>
                </a:solidFill>
                <a:latin typeface="Calibri" pitchFamily="34" charset="0"/>
                <a:ea typeface="Calibri" pitchFamily="34" charset="-122"/>
                <a:cs typeface="Calibri" pitchFamily="34" charset="-120"/>
              </a:rPr>
              <a:t>DO NOT PROJECT</a:t>
            </a:r>
            <a:endParaRPr lang="en-US" sz="1400" dirty="0"/>
          </a:p>
        </p:txBody>
      </p:sp>
      <p:sp>
        <p:nvSpPr>
          <p:cNvPr id="3" name="Text 1"/>
          <p:cNvSpPr/>
          <p:nvPr/>
        </p:nvSpPr>
        <p:spPr>
          <a:xfrm>
            <a:off x="548640" y="2560320"/>
            <a:ext cx="10972800" cy="914400"/>
          </a:xfrm>
          <a:prstGeom prst="rect">
            <a:avLst/>
          </a:prstGeom>
          <a:noFill/>
          <a:ln/>
        </p:spPr>
        <p:txBody>
          <a:bodyPr wrap="square" lIns="0" tIns="0" rIns="0" bIns="0" rtlCol="0" anchor="ctr"/>
          <a:lstStyle/>
          <a:p>
            <a:pPr indent="0" marL="0">
              <a:buNone/>
            </a:pPr>
            <a:r>
              <a:rPr lang="en-US" sz="4800" dirty="0">
                <a:solidFill>
                  <a:srgbClr val="F3EEE6"/>
                </a:solidFill>
                <a:latin typeface="Georgia" pitchFamily="34" charset="0"/>
                <a:ea typeface="Georgia" pitchFamily="34" charset="-122"/>
                <a:cs typeface="Georgia" pitchFamily="34" charset="-120"/>
              </a:rPr>
              <a:t>Answer key</a:t>
            </a:r>
            <a:endParaRPr lang="en-US" sz="4800" dirty="0"/>
          </a:p>
        </p:txBody>
      </p:sp>
      <p:sp>
        <p:nvSpPr>
          <p:cNvPr id="4" name="Text 2"/>
          <p:cNvSpPr/>
          <p:nvPr/>
        </p:nvSpPr>
        <p:spPr>
          <a:xfrm>
            <a:off x="548640" y="3749040"/>
            <a:ext cx="9144000" cy="365760"/>
          </a:xfrm>
          <a:prstGeom prst="rect">
            <a:avLst/>
          </a:prstGeom>
          <a:noFill/>
          <a:ln/>
        </p:spPr>
        <p:txBody>
          <a:bodyPr wrap="square" lIns="0" tIns="0" rIns="0" bIns="0" rtlCol="0" anchor="ctr"/>
          <a:lstStyle/>
          <a:p>
            <a:pPr indent="0" marL="0">
              <a:buNone/>
            </a:pPr>
            <a:r>
              <a:rPr lang="en-US" sz="1800" dirty="0">
                <a:solidFill>
                  <a:srgbClr val="A08B76"/>
                </a:solidFill>
                <a:latin typeface="Calibri" pitchFamily="34" charset="0"/>
                <a:ea typeface="Calibri" pitchFamily="34" charset="-122"/>
                <a:cs typeface="Calibri" pitchFamily="34" charset="-120"/>
              </a:rPr>
              <a:t>From here to the end of the file. Faculty only.</a:t>
            </a:r>
            <a:endParaRPr lang="en-US" sz="1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Ten dirty rows. Do not delete them.</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TMS-260629-0108: Resolved before it was opened (Resolved, A04, Delivery)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TMS-260630-0109: Resolved before it was opened (Resolved, A08, Delivery)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TMS-260701-0110: Resolved before it was opened (Resolved, A14, Delivery)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TMS-260702-0111: Marked resolved with no resolved time (Resolved, A11, Delivery)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TMS-260706-0114: Marked resolved with no resolved time (Resolved, A04, Delivery)</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Dirty rows,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TMS-260707-0115: Marked resolved with no resolved time (Resolved, A08, Delivery)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TMS-260708-0116: Marked resolved with no resolved time (Resolved, A14, Delivery)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TMS-260709-0117: Still open, but a resolved time is filled (Open, A11, Delivery)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TMS-260629-0252: Still open, but a resolved time is filled (Open, A01, Product)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TMS-260630-0253: Agent code is not on the roster (Resolved, A3, Product)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What the file will support</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Clean tickets 388. Dirty rows 10. Do not brief the raw 398 as the population.</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Blended breach 15.5% on 388. Attainment 84.5% against an 80% promise. The blend clears.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P1, Phone, Central Hub, opened at 14:00 or later: breach 76.2%, n=42, past the promise 32, reopen 0.0%, open 3 of which 3 are already late.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Chat breach 5.3% on 75. Chat P1 breach 11.5% on 26. Calm chat is not the finding.</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What the file will support,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Fee-copy and charge-not-recognised: n=56, reopen 55.4%, breach 0.0%. The clock is kept. The work comes back.</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Billing reopen before the week of 3 August: 5.6% (n=36). From that week: 36.7% (n=90). Breach stays in band: 11.1% then 12.2%.</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A07 reopen 33.3% on 39. A12 reopen 37.5% on 32. A03 reopen 0.0% on 34, and A03’s desk is Loyalty. Do not coach A07 on attitude.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Open pile 20: 7 already late, 13 still inside the promise. It is small and recent. August billing did not leave a silent backlog.</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What the file will support,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Repeat customers 36 of 306 (12%). Those customers account for 118 of 388 tickets (30%).</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CSAT 3.95 and NPS +33 on 97 replies from 219 invites (response 44%).</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Phone response 62% (n=52 of 84). Email response 19% (n=10 of 54).</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Delivery NPS -14 on 21 replies. Loyalty NPS +100 on 9 replies. Under 15 replies, the score is a hint. Say n or take it off the page.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What the file will support,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Complaints, Incorrect charge: n=26, upheld or partial 22, still open 0, open past 10 days 0.</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Complaints, Delay: n=20, upheld or partial 14, still open 0, open past 10 days 0.</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Complaints, Product failure: n=10, upheld or partial 8, still open 0, open past 10 days 0.</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Complaints, Staff conduct: n=6, upheld or partial 5, still open 0, open past 10 days 0.</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What the file will support, continued</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Complaints, Privacy: n=8, upheld or partial 3, still open 5, open past 10 days 5.</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Complaints, Policy: n=6, upheld or partial 4, still open 0, open past 10 days 0.</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Privacy cases still open past 10 days: 5. Sites: North Hub. Compensation in QAR is not the cost of a complaint.</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Decision drill</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A fails. Six conduct cases, five upheld. Real, and too small for a programme.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B can pass. Fee-copy meets the clock and comes back. Volume.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C can pass. Privacy, open, past 10 days, North Hub. Urgency.</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D can pass. Central afternoon P1 phone. A different failure.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One ask. The other two can be named as real, not this month’s spend.</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  ·  CHECK KEY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Day 1 check</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800"/>
              </a:spcAft>
              <a:buSzPct val="100000"/>
              <a:buChar char="•"/>
            </a:pPr>
            <a:r>
              <a:rPr lang="en-US" sz="1600" dirty="0">
                <a:solidFill>
                  <a:srgbClr val="1A1714"/>
                </a:solidFill>
                <a:latin typeface="Calibri" pitchFamily="34" charset="0"/>
                <a:ea typeface="Calibri" pitchFamily="34" charset="-122"/>
                <a:cs typeface="Calibri" pitchFamily="34" charset="-120"/>
              </a:rPr>
              <a:t>One row is one ticket</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Flag it in a new column and leave the source</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A dirty row, not a zero</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The promise is a threshold, and averages hide who missed it</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So open tickets age the same way every time the file is opened</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Window, who was invited, response rate, n, and whether the agent’s mix is just their queue</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Flag them and keep them out of the rate</a:t>
            </a:r>
            <a:endParaRPr lang="en-US" sz="1600" dirty="0"/>
          </a:p>
          <a:p>
            <a:pPr indent="0" marL="0">
              <a:spcAft>
                <a:spcPts val="800"/>
              </a:spcAft>
              <a:buNone/>
            </a:pPr>
            <a:r>
              <a:rPr lang="en-US" sz="1600" dirty="0">
                <a:solidFill>
                  <a:srgbClr val="1A1714"/>
                </a:solidFill>
                <a:latin typeface="Calibri" pitchFamily="34" charset="0"/>
                <a:ea typeface="Calibri" pitchFamily="34" charset="-122"/>
                <a:cs typeface="Calibri" pitchFamily="34" charset="-120"/>
              </a:rPr>
              <a:t>Four</a:t>
            </a:r>
            <a:endParaRPr lang="en-US" sz="16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  ·  CHECK KEY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Day 2 check</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Inside the promise versus already late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A07’s reopen rate tracks fee-copy billing, and A12 looks the same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Stays. It never became a ticket, and dropping it hides it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Not a programme. The cases are real and the base is too small</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Meet the clock and still come back</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  ·  CHECK KEY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Day 3 check</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Surveys to tickets, and complaints to tickets, many to one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Email comes back rarely, so its score is not the same evidence as phone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Non-response becomes a detractor and the score collapses</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An agent ranking by CSAT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A sentence that says what is failing and what the blend hides</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74320"/>
          </a:xfrm>
          <a:prstGeom prst="rect">
            <a:avLst/>
          </a:prstGeom>
          <a:noFill/>
          <a:ln/>
        </p:spPr>
        <p:txBody>
          <a:bodyPr wrap="square" lIns="0" tIns="0" rIns="0" bIns="0" rtlCol="0" anchor="ctr"/>
          <a:lstStyle/>
          <a:p>
            <a:pPr indent="0" marL="0">
              <a:buNone/>
            </a:pPr>
            <a:r>
              <a:rPr lang="en-US" sz="1300" b="1" spc="120" kern="0" dirty="0">
                <a:solidFill>
                  <a:srgbClr val="B5522A"/>
                </a:solidFill>
                <a:latin typeface="Calibri" pitchFamily="34" charset="0"/>
                <a:ea typeface="Calibri" pitchFamily="34" charset="-122"/>
                <a:cs typeface="Calibri" pitchFamily="34" charset="-120"/>
              </a:rPr>
              <a:t>FACULTY ONLY  ·  CHECK KEY</a:t>
            </a:r>
            <a:endParaRPr lang="en-US" sz="1300" dirty="0"/>
          </a:p>
        </p:txBody>
      </p:sp>
      <p:sp>
        <p:nvSpPr>
          <p:cNvPr id="6" name="Text 4"/>
          <p:cNvSpPr/>
          <p:nvPr/>
        </p:nvSpPr>
        <p:spPr>
          <a:xfrm>
            <a:off x="457200" y="566928"/>
            <a:ext cx="11155680" cy="1143000"/>
          </a:xfrm>
          <a:prstGeom prst="rect">
            <a:avLst/>
          </a:prstGeom>
          <a:noFill/>
          <a:ln/>
        </p:spPr>
        <p:txBody>
          <a:bodyPr wrap="square" lIns="0" tIns="0" rIns="0" bIns="0" rtlCol="0" anchor="ctr"/>
          <a:lstStyle/>
          <a:p>
            <a:pPr indent="0" marL="0">
              <a:buNone/>
            </a:pPr>
            <a:r>
              <a:rPr lang="en-US" sz="3000" dirty="0">
                <a:solidFill>
                  <a:srgbClr val="1A1714"/>
                </a:solidFill>
                <a:latin typeface="Georgia" pitchFamily="34" charset="0"/>
                <a:ea typeface="Georgia" pitchFamily="34" charset="-122"/>
                <a:cs typeface="Georgia" pitchFamily="34" charset="-120"/>
              </a:rPr>
              <a:t>Red-team check</a:t>
            </a:r>
            <a:endParaRPr lang="en-US" sz="3000" dirty="0"/>
          </a:p>
        </p:txBody>
      </p:sp>
      <p:sp>
        <p:nvSpPr>
          <p:cNvPr id="7" name="Text 5"/>
          <p:cNvSpPr/>
          <p:nvPr/>
        </p:nvSpPr>
        <p:spPr>
          <a:xfrm>
            <a:off x="457200" y="1874520"/>
            <a:ext cx="11155680" cy="4480560"/>
          </a:xfrm>
          <a:prstGeom prst="rect">
            <a:avLst/>
          </a:prstGeom>
          <a:noFill/>
          <a:ln/>
        </p:spPr>
        <p:txBody>
          <a:bodyPr wrap="square" rtlCol="0" anchor="t"/>
          <a:lstStyle/>
          <a:p>
            <a:pPr marL="228600" indent="-228600">
              <a:spcAft>
                <a:spcPts val="1200"/>
              </a:spcAft>
              <a:buSzPct val="100000"/>
              <a:buChar char="•"/>
            </a:pPr>
            <a:r>
              <a:rPr lang="en-US" sz="1800" dirty="0">
                <a:solidFill>
                  <a:srgbClr val="1A1714"/>
                </a:solidFill>
                <a:latin typeface="Calibri" pitchFamily="34" charset="0"/>
                <a:ea typeface="Calibri" pitchFamily="34" charset="-122"/>
                <a:cs typeface="Calibri" pitchFamily="34" charset="-120"/>
              </a:rPr>
              <a:t>Brief the direction only if the ticket evidence agrees, and say the base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 slice, and you say the blend is what hid it</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The visual is filtering complaints through the ticket table</a:t>
            </a:r>
            <a:endParaRPr lang="en-US" sz="1800" dirty="0"/>
          </a:p>
          <a:p>
            <a:pPr indent="0" marL="0">
              <a:spcAft>
                <a:spcPts val="1200"/>
              </a:spcAft>
              <a:buNone/>
            </a:pPr>
            <a:r>
              <a:rPr lang="en-US" sz="1800" dirty="0">
                <a:solidFill>
                  <a:srgbClr val="1A1714"/>
                </a:solidFill>
                <a:latin typeface="Calibri" pitchFamily="34" charset="0"/>
                <a:ea typeface="Calibri" pitchFamily="34" charset="-122"/>
                <a:cs typeface="Calibri" pitchFamily="34" charset="-120"/>
              </a:rPr>
              <a:t>One action, one owner, one number, one date</a:t>
            </a:r>
            <a:endParaRPr lang="en-US" sz="18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75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75</Slides>
  <Notes>75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75</vt:i4>
      </vt:variant>
    </vt:vector>
  </HeadingPairs>
  <TitlesOfParts>
    <vt:vector size="7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vector>
  </TitlesOfParts>
  <Company>TMS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TMS-CSA-1126 facilitator course deck</dc:title>
  <dc:subject>Editable facilitator deck. Speaker notes, formulas, and the answer key after Do not project.</dc:subject>
  <dc:creator>Ahmad A. Khan</dc:creator>
  <cp:lastModifiedBy>Ahmad A. Khan</cp:lastModifiedBy>
  <cp:revision>1</cp:revision>
  <dcterms:created xsi:type="dcterms:W3CDTF">2026-10-24T14:22:51Z</dcterms:created>
  <dcterms:modified xsi:type="dcterms:W3CDTF">2026-10-24T14:22:51Z</dcterms:modified>
</cp:coreProperties>
</file>