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sharing before this file. The participant deck has none of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clocks backwards, four resolved with no time, two open with a time filled, one agent coded A3.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Regenerate this deck if the practice file is reissued. Do not recite a stale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Compensation in QAR is not the cost of a complaint.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ask. The other two can be named as real, not this month’s spend.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grain of ticket_log?
One row, one ticket. Customers and agents repeat. Surveys live in another file.
A row fails the trust check. What do you do?
If you overwrite the extract, you cannot explain the number later.
A Resolved row has no resolved time. What is it?
Blank is not zero. Zero would make the promise look better than the file.
Why brief breach rate instead of average hours?
The promise is a cut-off. A fast ticket and a very late one can average into something that looks fine.
Why pin the as-of date instead of using now?
Open-ticket age moves if the clock moves. The room needs one clock: 1 October 2026, 18:00.
A director asks for “CSAT by agent.” What is missing?
Without those, you will rank a queue and call it a person.
Three tickets are resolved before they were opened. Best move?
Negative hours make the average look faster. That is the gossip.
How many leadership questions is this course built on?
Speed, wasted effort, who is unhappy, and what changes before Monday.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 pile should be briefed as…
Some open tickets are still inside P3 or P4. Some are already late. One number mixes them.
Why is coaching A07 the wrong first move?
Swap the cut to contact reason before you swap it to a person. A03 looks strong because the desk is Loyalty.
A complaint with no ticket id…
Blank ticket id is often how the privacy cases arrive. They are still cases.
Staff conduct: six cases, five upheld. What do you fund?
Upheld means the cases had merit. Six is not a workforce problem you can brief.
Fee-copy contacts in this file…
Breach on those reasons is essentially none. Reopen is about half. The explanation is failing, not the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three files relate?
Customer-to-customer many-to-many will invent a precise, wrong NPS.
Why does response rate sit next to CSAT?
A score on a handful of email replies cannot be compared with a score on a full phone sample.
If blank NPS becomes zero, what happens?
Zero is a detractor. Silence is not a score.
Which page fails the day even if it is neat?
That ranking is usually a queue ranking with a person’s name on it.
A page title that meets the standard…
The title is the finding. The tool does not get to be the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CSAT on a slice with 9 replies. What do you do?
Under 15 replies, the score is a hint. Loyalty in this file is the worked example.
The blend clears 80% within SLA. The afternoon P1 phone slice does not. What do you brief?
The official number is how the miss survived this long.
Complaints with no ticket fall out of a visual. Why?
A relationship does not delete them from the complaint table. A filter through tickets does.
The ask, at the standard for this course, is…
If everything is the priority, nothing was decided.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AsOf is Policy!B12. Do not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AsOf is Policy!B12. Do not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AsOf is Policy!B12. Do not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AsOf is Policy!B12. Do not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AsOf is Policy!B12. Do not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one cell. Then stop talking. AsOf is Policy!B12. Do not use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714"/>
        </a:solidFill>
      </p:bgPr>
    </p:bg>
    <p:spTree>
      <p:nvGrpSpPr>
        <p:cNvPr id="1" name=""/>
        <p:cNvGrpSpPr/>
        <p:nvPr/>
      </p:nvGrpSpPr>
      <p:grpSpPr>
        <a:xfrm>
          <a:off x="0" y="0"/>
          <a:ext cx="0" cy="0"/>
          <a:chOff x="0" y="0"/>
          <a:chExt cx="0" cy="0"/>
        </a:xfrm>
      </p:grpSpPr>
      <p:sp>
        <p:nvSpPr>
          <p:cNvPr id="2" name="Text 0"/>
          <p:cNvSpPr/>
          <p:nvPr/>
        </p:nvSpPr>
        <p:spPr>
          <a:xfrm>
            <a:off x="502920" y="384048"/>
            <a:ext cx="11155680" cy="292608"/>
          </a:xfrm>
          <a:prstGeom prst="rect">
            <a:avLst/>
          </a:prstGeom>
          <a:noFill/>
          <a:ln/>
        </p:spPr>
        <p:txBody>
          <a:bodyPr wrap="square" lIns="0" tIns="0" rIns="0" bIns="0" rtlCol="0" anchor="ctr"/>
          <a:lstStyle/>
          <a:p>
            <a:pPr indent="0" marL="0">
              <a:buNone/>
            </a:pPr>
            <a:r>
              <a:rPr lang="en-US" sz="1300" b="1" spc="140" kern="0" dirty="0">
                <a:solidFill>
                  <a:srgbClr val="B5522A"/>
                </a:solidFill>
                <a:latin typeface="Calibri" pitchFamily="34" charset="0"/>
                <a:ea typeface="Calibri" pitchFamily="34" charset="-122"/>
                <a:cs typeface="Calibri" pitchFamily="34" charset="-120"/>
              </a:rPr>
              <a:t>FACULTY ONLY · DO NOT PROJECT · NOT FOR THE SHARED DRIVE</a:t>
            </a:r>
            <a:endParaRPr lang="en-US" sz="1300" dirty="0"/>
          </a:p>
        </p:txBody>
      </p:sp>
      <p:sp>
        <p:nvSpPr>
          <p:cNvPr id="3" name="Text 1"/>
          <p:cNvSpPr/>
          <p:nvPr/>
        </p:nvSpPr>
        <p:spPr>
          <a:xfrm>
            <a:off x="502920" y="822960"/>
            <a:ext cx="11155680" cy="1325880"/>
          </a:xfrm>
          <a:prstGeom prst="rect">
            <a:avLst/>
          </a:prstGeom>
          <a:noFill/>
          <a:ln/>
        </p:spPr>
        <p:txBody>
          <a:bodyPr wrap="square" lIns="0" tIns="0" rIns="0" bIns="0" rtlCol="0" anchor="ctr"/>
          <a:lstStyle/>
          <a:p>
            <a:pPr indent="0" marL="0">
              <a:buNone/>
            </a:pPr>
            <a:r>
              <a:rPr lang="en-US" sz="3600" dirty="0">
                <a:solidFill>
                  <a:srgbClr val="F3EEE6"/>
                </a:solidFill>
                <a:latin typeface="Georgia" pitchFamily="34" charset="0"/>
                <a:ea typeface="Georgia" pitchFamily="34" charset="-122"/>
                <a:cs typeface="Georgia" pitchFamily="34" charset="-120"/>
              </a:rPr>
              <a:t>Answer key</a:t>
            </a:r>
            <a:endParaRPr lang="en-US" sz="3600" dirty="0"/>
          </a:p>
        </p:txBody>
      </p:sp>
      <p:sp>
        <p:nvSpPr>
          <p:cNvPr id="4" name="Text 2"/>
          <p:cNvSpPr/>
          <p:nvPr/>
        </p:nvSpPr>
        <p:spPr>
          <a:xfrm>
            <a:off x="502920" y="2286000"/>
            <a:ext cx="10607040" cy="640080"/>
          </a:xfrm>
          <a:prstGeom prst="rect">
            <a:avLst/>
          </a:prstGeom>
          <a:noFill/>
          <a:ln/>
        </p:spPr>
        <p:txBody>
          <a:bodyPr wrap="square" lIns="0" tIns="0" rIns="0" bIns="0" rtlCol="0" anchor="ctr"/>
          <a:lstStyle/>
          <a:p>
            <a:pPr indent="0" marL="0">
              <a:buNone/>
            </a:pPr>
            <a:r>
              <a:rPr lang="en-US" sz="1600" dirty="0">
                <a:solidFill>
                  <a:srgbClr val="A08B76"/>
                </a:solidFill>
                <a:latin typeface="Calibri" pitchFamily="34" charset="0"/>
                <a:ea typeface="Calibri" pitchFamily="34" charset="-122"/>
                <a:cs typeface="Calibri" pitchFamily="34" charset="-120"/>
              </a:rPr>
              <a:t>TMS-CSA-1126  ·  16–19 November 2026  ·  Ahmad A. Khan</a:t>
            </a:r>
            <a:endParaRPr lang="en-US" sz="1600" dirty="0"/>
          </a:p>
        </p:txBody>
      </p:sp>
      <p:sp>
        <p:nvSpPr>
          <p:cNvPr id="5" name="Text 3"/>
          <p:cNvSpPr/>
          <p:nvPr/>
        </p:nvSpPr>
        <p:spPr>
          <a:xfrm>
            <a:off x="502920" y="3063240"/>
            <a:ext cx="11064240" cy="3200400"/>
          </a:xfrm>
          <a:prstGeom prst="rect">
            <a:avLst/>
          </a:prstGeom>
          <a:noFill/>
          <a:ln/>
        </p:spPr>
        <p:txBody>
          <a:bodyPr wrap="square" rtlCol="0" anchor="ctr"/>
          <a:lstStyle/>
          <a:p>
            <a:pPr marL="228600" indent="-228600">
              <a:spcAft>
                <a:spcPts val="1000"/>
              </a:spcAft>
              <a:buSzPct val="100000"/>
              <a:buChar char="•"/>
            </a:pPr>
            <a:r>
              <a:rPr lang="en-US" sz="1800" dirty="0">
                <a:solidFill>
                  <a:srgbClr val="F3EEE6"/>
                </a:solidFill>
                <a:latin typeface="Calibri" pitchFamily="34" charset="0"/>
                <a:ea typeface="Calibri" pitchFamily="34" charset="-122"/>
                <a:cs typeface="Calibri" pitchFamily="34" charset="-120"/>
              </a:rPr>
              <a:t>Brief 388 clean tickets. Do not brief the raw 398.</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Flag the ten dirty rows. Do not delete them. Do not type over the source.</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The blend clears 80%. The afternoon P1 phone slice does not. That is the finding.</a:t>
            </a:r>
            <a:endParaRPr lang="en-US" sz="1800" dirty="0"/>
          </a:p>
          <a:p>
            <a:pPr indent="0" marL="0">
              <a:spcAft>
                <a:spcPts val="1000"/>
              </a:spcAft>
              <a:buNone/>
            </a:pPr>
            <a:r>
              <a:rPr lang="en-US" sz="1800" dirty="0">
                <a:solidFill>
                  <a:srgbClr val="F3EEE6"/>
                </a:solidFill>
                <a:latin typeface="Calibri" pitchFamily="34" charset="0"/>
                <a:ea typeface="Calibri" pitchFamily="34" charset="-122"/>
                <a:cs typeface="Calibri" pitchFamily="34" charset="-120"/>
              </a:rPr>
              <a:t>One ask. The other cards can be named as real, not this month’s spend.</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Ten dirty rows. Do not delete them.</a:t>
            </a:r>
            <a:endParaRPr lang="en-US" sz="2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4626864"/>
        </p:xfrm>
        <a:graphic>
          <a:graphicData uri="http://schemas.openxmlformats.org/drawingml/2006/table">
            <a:tbl>
              <a:tblPr/>
              <a:tblGrid>
                <a:gridCol w="2834640"/>
                <a:gridCol w="8503920"/>
              </a:tblGrid>
              <a:tr h="420624">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Ticket</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What is wrong</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TMS-260629-0108</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Resolved before it was opened (Resolved, A04,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TMS-260630-0109</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Resolved before it was opened (Resolved, A08,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TMS-260701-0110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Resolved before it was opened (Resolved, A14,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TMS-260702-0111</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Marked resolved with no resolved time (Resolved, A11,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TMS-260706-0114</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Marked resolved with no resolved time (Resolved, A04,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TMS-260707-0115</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Marked resolved with no resolved time (Resolved, A08,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TMS-260708-0116</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Marked resolved with no resolved time (Resolved, A14,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TMS-260709-0117</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Still open, but a resolved time is filled (Open, A11, Delivery)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TMS-260629-0252</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Still open, but a resolved time is filled (Open, A01, Product)</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20624">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TMS-260630-0253</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Agent code is not on the roster (Resolved, A3, Product)</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What the file will support</a:t>
            </a:r>
            <a:endParaRPr lang="en-US" sz="2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886200"/>
        </p:xfrm>
        <a:graphic>
          <a:graphicData uri="http://schemas.openxmlformats.org/drawingml/2006/table">
            <a:tbl>
              <a:tblPr/>
              <a:tblGrid>
                <a:gridCol w="2926080"/>
                <a:gridCol w="8412480"/>
              </a:tblGrid>
              <a:tr h="777240">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Cut</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Number</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Population</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Clean tickets 388. Dirty rows 10. Do not brief the raw 398 as the population.</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Blended breach</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Blended breach 15.5% on 388. Attainment 84.5% against an 80% promise. The blend clears.</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Afternoon P1 phone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P1, Phone, Central Hub, opened at 14:00 or later: breach 76.2%, n=42, past the promise 32, reopen 0.0%, open 3 of which 3 are already late.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Chat</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Chat breach 5.3% on 75. Chat P1 breach 11.5% on 26. Calm chat is not the finding.</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What the file will support, continued</a:t>
            </a:r>
            <a:endParaRPr lang="en-US" sz="26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886200"/>
        </p:xfrm>
        <a:graphic>
          <a:graphicData uri="http://schemas.openxmlformats.org/drawingml/2006/table">
            <a:tbl>
              <a:tblPr/>
              <a:tblGrid>
                <a:gridCol w="2926080"/>
                <a:gridCol w="8412480"/>
              </a:tblGrid>
              <a:tr h="777240">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Cut</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Number</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Fee-copy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Fee-copy and charge-not-recognised: n=56, reopen 55.4%, breach 0.0%. The clock is kept. The work comes back.</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Billing reopen</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Billing reopen before the week of 3 August: 5.6% (n=36). From that week: 36.7% (n=90). Breach stays in band: 11.1% then 12.2%.</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Agents</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A07 reopen 33.3% on 39. A12 reopen 37.5% on 32. A03 reopen 0.0% on 34, and A03’s desk is Loyalty. Do not coach A07 on attitude.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Open pile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Open pile 20: 7 already late, 13 still inside the promise. It is small and recent. August billing did not leave a silent backlog.</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What the file will support, continued</a:t>
            </a:r>
            <a:endParaRPr lang="en-US" sz="26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886200"/>
        </p:xfrm>
        <a:graphic>
          <a:graphicData uri="http://schemas.openxmlformats.org/drawingml/2006/table">
            <a:tbl>
              <a:tblPr/>
              <a:tblGrid>
                <a:gridCol w="2926080"/>
                <a:gridCol w="8412480"/>
              </a:tblGrid>
              <a:tr h="777240">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Cut</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Number</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Repeat customers</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Repeat customers 36 of 306 (12%). Those customers account for 118 of 388 tickets (30%).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CSAT and NPS</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CSAT 3.95 and NPS +33 on 97 replies from 219 invites (response 44%).</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Response by channel</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Phone response 62% (n=52 of 84). Email response 19% (n=10 of 54).</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777240">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Queue NPS</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Delivery NPS -14 on 21 replies. Loyalty NPS +100 on 9 replies. Under 15 replies, the score is a hint. Say n or take it off the page.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Complaints. Privacy is the open one.</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072384"/>
        </p:xfrm>
        <a:graphic>
          <a:graphicData uri="http://schemas.openxmlformats.org/drawingml/2006/table">
            <a:tbl>
              <a:tblPr/>
              <a:tblGrid>
                <a:gridCol w="2926080"/>
                <a:gridCol w="1371600"/>
                <a:gridCol w="2468880"/>
                <a:gridCol w="2103120"/>
                <a:gridCol w="2468880"/>
              </a:tblGrid>
              <a:tr h="438912">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Category</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n</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Upheld or partial</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Still open</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400" b="1" dirty="0">
                          <a:solidFill>
                            <a:srgbClr val="F3EEE6"/>
                          </a:solidFill>
                          <a:latin typeface="Calibri" pitchFamily="34" charset="0"/>
                          <a:ea typeface="Calibri" pitchFamily="34" charset="-122"/>
                          <a:cs typeface="Calibri" pitchFamily="34" charset="-120"/>
                        </a:rPr>
                        <a:t>Open past 10 days</a:t>
                      </a:r>
                      <a:endParaRPr lang="en-US" sz="14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438912">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Incorrect charge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26</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22</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38912">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Delay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20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14</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38912">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Product failure</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10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8</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38912">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Staff conduct</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38912">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Privacy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8</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438912">
                <a:tc>
                  <a:txBody>
                    <a:bodyPr/>
                    <a:lstStyle/>
                    <a:p>
                      <a:pPr algn="l" indent="0" marL="0">
                        <a:buNone/>
                      </a:pPr>
                      <a:r>
                        <a:rPr lang="en-US" sz="1400" b="1" dirty="0">
                          <a:solidFill>
                            <a:srgbClr val="1A1714"/>
                          </a:solidFill>
                          <a:latin typeface="Calibri" pitchFamily="34" charset="0"/>
                          <a:ea typeface="Calibri" pitchFamily="34" charset="-122"/>
                          <a:cs typeface="Calibri" pitchFamily="34" charset="-120"/>
                        </a:rPr>
                        <a:t>Policy</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400" dirty="0">
                          <a:solidFill>
                            <a:srgbClr val="1A1714"/>
                          </a:solidFill>
                          <a:latin typeface="Calibri" pitchFamily="34" charset="0"/>
                          <a:ea typeface="Calibri" pitchFamily="34" charset="-122"/>
                          <a:cs typeface="Calibri" pitchFamily="34" charset="-120"/>
                        </a:rPr>
                        <a:t>0</a:t>
                      </a:r>
                      <a:endParaRPr lang="en-US" sz="14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8" name="Text 5"/>
          <p:cNvSpPr/>
          <p:nvPr/>
        </p:nvSpPr>
        <p:spPr>
          <a:xfrm>
            <a:off x="457200" y="4297680"/>
            <a:ext cx="11155680" cy="365760"/>
          </a:xfrm>
          <a:prstGeom prst="rect">
            <a:avLst/>
          </a:prstGeom>
          <a:noFill/>
          <a:ln/>
        </p:spPr>
        <p:txBody>
          <a:bodyPr wrap="square" lIns="0" tIns="0" rIns="0" bIns="0" rtlCol="0" anchor="ctr"/>
          <a:lstStyle/>
          <a:p>
            <a:pPr indent="0" marL="0">
              <a:buNone/>
            </a:pPr>
            <a:r>
              <a:rPr lang="en-US" sz="1400" i="1" dirty="0">
                <a:solidFill>
                  <a:srgbClr val="5C6560"/>
                </a:solidFill>
                <a:latin typeface="Calibri" pitchFamily="34" charset="0"/>
                <a:ea typeface="Calibri" pitchFamily="34" charset="-122"/>
                <a:cs typeface="Calibri" pitchFamily="34" charset="-120"/>
              </a:rPr>
              <a:t>Privacy cases still open past 10 days: 5. Sites: North Hub. Compensation in QAR is not the cost of a complaint.</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Decision drill</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2834640"/>
        </p:xfrm>
        <a:graphic>
          <a:graphicData uri="http://schemas.openxmlformats.org/drawingml/2006/table">
            <a:tbl>
              <a:tblPr/>
              <a:tblGrid>
                <a:gridCol w="5669280"/>
                <a:gridCol w="5669280"/>
              </a:tblGrid>
              <a:tr h="566928">
                <a:tc>
                  <a:txBody>
                    <a:bodyPr/>
                    <a:lstStyle/>
                    <a:p>
                      <a:pPr algn="l" indent="0" marL="0">
                        <a:buNone/>
                      </a:pPr>
                      <a:r>
                        <a:rPr lang="en-US" sz="1600" b="1" dirty="0">
                          <a:solidFill>
                            <a:srgbClr val="F3EEE6"/>
                          </a:solidFill>
                          <a:latin typeface="Calibri" pitchFamily="34" charset="0"/>
                          <a:ea typeface="Calibri" pitchFamily="34" charset="-122"/>
                          <a:cs typeface="Calibri" pitchFamily="34" charset="-120"/>
                        </a:rPr>
                        <a:t>Card</a:t>
                      </a:r>
                      <a:endParaRPr lang="en-US" sz="16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600" b="1" dirty="0">
                          <a:solidFill>
                            <a:srgbClr val="F3EEE6"/>
                          </a:solidFill>
                          <a:latin typeface="Calibri" pitchFamily="34" charset="0"/>
                          <a:ea typeface="Calibri" pitchFamily="34" charset="-122"/>
                          <a:cs typeface="Calibri" pitchFamily="34" charset="-120"/>
                        </a:rPr>
                        <a:t>Mark</a:t>
                      </a:r>
                      <a:endParaRPr lang="en-US" sz="16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566928">
                <a:tc>
                  <a:txBody>
                    <a:bodyPr/>
                    <a:lstStyle/>
                    <a:p>
                      <a:pPr algn="l" indent="0" marL="0">
                        <a:buNone/>
                      </a:pPr>
                      <a:r>
                        <a:rPr lang="en-US" sz="1600" b="1" dirty="0">
                          <a:solidFill>
                            <a:srgbClr val="1A1714"/>
                          </a:solidFill>
                          <a:latin typeface="Calibri" pitchFamily="34" charset="0"/>
                          <a:ea typeface="Calibri" pitchFamily="34" charset="-122"/>
                          <a:cs typeface="Calibri" pitchFamily="34" charset="-120"/>
                        </a:rPr>
                        <a:t>A. Six conduct cases, five upheld</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600" dirty="0">
                          <a:solidFill>
                            <a:srgbClr val="1A1714"/>
                          </a:solidFill>
                          <a:latin typeface="Calibri" pitchFamily="34" charset="0"/>
                          <a:ea typeface="Calibri" pitchFamily="34" charset="-122"/>
                          <a:cs typeface="Calibri" pitchFamily="34" charset="-120"/>
                        </a:rPr>
                        <a:t>Fails. Real, and too small for a programme.</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66928">
                <a:tc>
                  <a:txBody>
                    <a:bodyPr/>
                    <a:lstStyle/>
                    <a:p>
                      <a:pPr algn="l" indent="0" marL="0">
                        <a:buNone/>
                      </a:pPr>
                      <a:r>
                        <a:rPr lang="en-US" sz="1600" b="1" dirty="0">
                          <a:solidFill>
                            <a:srgbClr val="1A1714"/>
                          </a:solidFill>
                          <a:latin typeface="Calibri" pitchFamily="34" charset="0"/>
                          <a:ea typeface="Calibri" pitchFamily="34" charset="-122"/>
                          <a:cs typeface="Calibri" pitchFamily="34" charset="-120"/>
                        </a:rPr>
                        <a:t>B. Fee-copy</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600" dirty="0">
                          <a:solidFill>
                            <a:srgbClr val="1A1714"/>
                          </a:solidFill>
                          <a:latin typeface="Calibri" pitchFamily="34" charset="0"/>
                          <a:ea typeface="Calibri" pitchFamily="34" charset="-122"/>
                          <a:cs typeface="Calibri" pitchFamily="34" charset="-120"/>
                        </a:rPr>
                        <a:t>Can pass. Meets the clock and comes back. Volume.</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66928">
                <a:tc>
                  <a:txBody>
                    <a:bodyPr/>
                    <a:lstStyle/>
                    <a:p>
                      <a:pPr algn="l" indent="0" marL="0">
                        <a:buNone/>
                      </a:pPr>
                      <a:r>
                        <a:rPr lang="en-US" sz="1600" b="1" dirty="0">
                          <a:solidFill>
                            <a:srgbClr val="1A1714"/>
                          </a:solidFill>
                          <a:latin typeface="Calibri" pitchFamily="34" charset="0"/>
                          <a:ea typeface="Calibri" pitchFamily="34" charset="-122"/>
                          <a:cs typeface="Calibri" pitchFamily="34" charset="-120"/>
                        </a:rPr>
                        <a:t>C. Privacy, open, past 10 days, North Hub</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600" dirty="0">
                          <a:solidFill>
                            <a:srgbClr val="1A1714"/>
                          </a:solidFill>
                          <a:latin typeface="Calibri" pitchFamily="34" charset="0"/>
                          <a:ea typeface="Calibri" pitchFamily="34" charset="-122"/>
                          <a:cs typeface="Calibri" pitchFamily="34" charset="-120"/>
                        </a:rPr>
                        <a:t>Can pass. Urgency.</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66928">
                <a:tc>
                  <a:txBody>
                    <a:bodyPr/>
                    <a:lstStyle/>
                    <a:p>
                      <a:pPr algn="l" indent="0" marL="0">
                        <a:buNone/>
                      </a:pPr>
                      <a:r>
                        <a:rPr lang="en-US" sz="1600" b="1" dirty="0">
                          <a:solidFill>
                            <a:srgbClr val="1A1714"/>
                          </a:solidFill>
                          <a:latin typeface="Calibri" pitchFamily="34" charset="0"/>
                          <a:ea typeface="Calibri" pitchFamily="34" charset="-122"/>
                          <a:cs typeface="Calibri" pitchFamily="34" charset="-120"/>
                        </a:rPr>
                        <a:t>D. Central afternoon P1 phone</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600" dirty="0">
                          <a:solidFill>
                            <a:srgbClr val="1A1714"/>
                          </a:solidFill>
                          <a:latin typeface="Calibri" pitchFamily="34" charset="0"/>
                          <a:ea typeface="Calibri" pitchFamily="34" charset="-122"/>
                          <a:cs typeface="Calibri" pitchFamily="34" charset="-120"/>
                        </a:rPr>
                        <a:t>Can pass. A different failure.</a:t>
                      </a:r>
                      <a:endParaRPr lang="en-US" sz="16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8" name="Text 5"/>
          <p:cNvSpPr/>
          <p:nvPr/>
        </p:nvSpPr>
        <p:spPr>
          <a:xfrm>
            <a:off x="457200" y="4059936"/>
            <a:ext cx="11155680" cy="365760"/>
          </a:xfrm>
          <a:prstGeom prst="rect">
            <a:avLst/>
          </a:prstGeom>
          <a:noFill/>
          <a:ln/>
        </p:spPr>
        <p:txBody>
          <a:bodyPr wrap="square" lIns="0" tIns="0" rIns="0" bIns="0" rtlCol="0" anchor="ctr"/>
          <a:lstStyle/>
          <a:p>
            <a:pPr indent="0" marL="0">
              <a:buNone/>
            </a:pPr>
            <a:r>
              <a:rPr lang="en-US" sz="1400" i="1" dirty="0">
                <a:solidFill>
                  <a:srgbClr val="5C6560"/>
                </a:solidFill>
                <a:latin typeface="Calibri" pitchFamily="34" charset="0"/>
                <a:ea typeface="Calibri" pitchFamily="34" charset="-122"/>
                <a:cs typeface="Calibri" pitchFamily="34" charset="-120"/>
              </a:rPr>
              <a:t>One ask. The other two can be named as real, not this month’s spend.</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  ·  6 OF 8, PLUS A FINISHED SUMMARY TABLE.</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Day 1 check</a:t>
            </a:r>
            <a:endParaRPr lang="en-US" sz="2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4773168"/>
        </p:xfrm>
        <a:graphic>
          <a:graphicData uri="http://schemas.openxmlformats.org/drawingml/2006/table">
            <a:tbl>
              <a:tblPr/>
              <a:tblGrid>
                <a:gridCol w="5852160"/>
                <a:gridCol w="5486400"/>
              </a:tblGrid>
              <a:tr h="530352">
                <a:tc>
                  <a:txBody>
                    <a:bodyPr/>
                    <a:lstStyle/>
                    <a:p>
                      <a:pPr algn="l" indent="0" marL="0">
                        <a:buNone/>
                      </a:pPr>
                      <a:r>
                        <a:rPr lang="en-US" sz="1300" b="1" dirty="0">
                          <a:solidFill>
                            <a:srgbClr val="F3EEE6"/>
                          </a:solidFill>
                          <a:latin typeface="Calibri" pitchFamily="34" charset="0"/>
                          <a:ea typeface="Calibri" pitchFamily="34" charset="-122"/>
                          <a:cs typeface="Calibri" pitchFamily="34" charset="-120"/>
                        </a:rPr>
                        <a:t>Question</a:t>
                      </a:r>
                      <a:endParaRPr lang="en-US" sz="13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300" b="1" dirty="0">
                          <a:solidFill>
                            <a:srgbClr val="F3EEE6"/>
                          </a:solidFill>
                          <a:latin typeface="Calibri" pitchFamily="34" charset="0"/>
                          <a:ea typeface="Calibri" pitchFamily="34" charset="-122"/>
                          <a:cs typeface="Calibri" pitchFamily="34" charset="-120"/>
                        </a:rPr>
                        <a:t>Answer</a:t>
                      </a:r>
                      <a:endParaRPr lang="en-US" sz="13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What is the grain of ticket_log?</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One row is one ticket</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A row fails the trust check. What do you do?</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Flag it in a new column and leave the source</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A Resolved row has no resolved time. What is it?</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A dirty row, not a zero</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Why brief breach rate instead of average hours?</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The promise is a threshold, and averages hide who missed it</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Why pin the as-of date instead of using now?</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So open tickets age the same way every time the file is opened</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A director asks for “CSAT by agent.” What is missing?</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Window, who was invited, response rate, n, and whether the agent’s mix is just their queue</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Three tickets are resolved before they were opened. Best move?</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Flag them and keep them out of the rate</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530352">
                <a:tc>
                  <a:txBody>
                    <a:bodyPr/>
                    <a:lstStyle/>
                    <a:p>
                      <a:pPr algn="l" indent="0" marL="0">
                        <a:buNone/>
                      </a:pPr>
                      <a:r>
                        <a:rPr lang="en-US" sz="1300" b="1" dirty="0">
                          <a:solidFill>
                            <a:srgbClr val="1A1714"/>
                          </a:solidFill>
                          <a:latin typeface="Calibri" pitchFamily="34" charset="0"/>
                          <a:ea typeface="Calibri" pitchFamily="34" charset="-122"/>
                          <a:cs typeface="Calibri" pitchFamily="34" charset="-120"/>
                        </a:rPr>
                        <a:t>How many leadership questions is this course built on?</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300" dirty="0">
                          <a:solidFill>
                            <a:srgbClr val="1A1714"/>
                          </a:solidFill>
                          <a:latin typeface="Calibri" pitchFamily="34" charset="0"/>
                          <a:ea typeface="Calibri" pitchFamily="34" charset="-122"/>
                          <a:cs typeface="Calibri" pitchFamily="34" charset="-120"/>
                        </a:rPr>
                        <a:t>Four</a:t>
                      </a:r>
                      <a:endParaRPr lang="en-US" sz="13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  ·  4 OF 5, INCLUDING A ONE-FIX SENTENCE YOU CAN DEFEND.</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Day 2 check</a:t>
            </a:r>
            <a:endParaRPr lang="en-US" sz="2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950208"/>
        </p:xfrm>
        <a:graphic>
          <a:graphicData uri="http://schemas.openxmlformats.org/drawingml/2006/table">
            <a:tbl>
              <a:tblPr/>
              <a:tblGrid>
                <a:gridCol w="5852160"/>
                <a:gridCol w="5486400"/>
              </a:tblGrid>
              <a:tr h="658368">
                <a:tc>
                  <a:txBody>
                    <a:bodyPr/>
                    <a:lstStyle/>
                    <a:p>
                      <a:pPr algn="l" indent="0" marL="0">
                        <a:buNone/>
                      </a:pPr>
                      <a:r>
                        <a:rPr lang="en-US" sz="1500" b="1" dirty="0">
                          <a:solidFill>
                            <a:srgbClr val="F3EEE6"/>
                          </a:solidFill>
                          <a:latin typeface="Calibri" pitchFamily="34" charset="0"/>
                          <a:ea typeface="Calibri" pitchFamily="34" charset="-122"/>
                          <a:cs typeface="Calibri" pitchFamily="34" charset="-120"/>
                        </a:rPr>
                        <a:t>Question</a:t>
                      </a:r>
                      <a:endParaRPr lang="en-US" sz="15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500" b="1" dirty="0">
                          <a:solidFill>
                            <a:srgbClr val="F3EEE6"/>
                          </a:solidFill>
                          <a:latin typeface="Calibri" pitchFamily="34" charset="0"/>
                          <a:ea typeface="Calibri" pitchFamily="34" charset="-122"/>
                          <a:cs typeface="Calibri" pitchFamily="34" charset="-120"/>
                        </a:rPr>
                        <a:t>Answer</a:t>
                      </a:r>
                      <a:endParaRPr lang="en-US" sz="15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The open pile should be briefed as…</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Inside the promise versus already late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Why is coaching A07 the wrong first move?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A07’s reopen rate tracks fee-copy billing, and A12 looks the same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A complaint with no ticket id…</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Stays. It never became a ticket, and dropping it hides it</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Staff conduct: six cases, five upheld. What do you fund?</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Not a programme. The cases are real and the base is too small</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Fee-copy contacts in this file…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Meet the clock and still come back</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  ·  4 OF 5, PLUS A PAGE TITLE THAT IS A SENTENCE.</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Day 3 check</a:t>
            </a:r>
            <a:endParaRPr lang="en-US" sz="2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950208"/>
        </p:xfrm>
        <a:graphic>
          <a:graphicData uri="http://schemas.openxmlformats.org/drawingml/2006/table">
            <a:tbl>
              <a:tblPr/>
              <a:tblGrid>
                <a:gridCol w="5852160"/>
                <a:gridCol w="5486400"/>
              </a:tblGrid>
              <a:tr h="658368">
                <a:tc>
                  <a:txBody>
                    <a:bodyPr/>
                    <a:lstStyle/>
                    <a:p>
                      <a:pPr algn="l" indent="0" marL="0">
                        <a:buNone/>
                      </a:pPr>
                      <a:r>
                        <a:rPr lang="en-US" sz="1500" b="1" dirty="0">
                          <a:solidFill>
                            <a:srgbClr val="F3EEE6"/>
                          </a:solidFill>
                          <a:latin typeface="Calibri" pitchFamily="34" charset="0"/>
                          <a:ea typeface="Calibri" pitchFamily="34" charset="-122"/>
                          <a:cs typeface="Calibri" pitchFamily="34" charset="-120"/>
                        </a:rPr>
                        <a:t>Question</a:t>
                      </a:r>
                      <a:endParaRPr lang="en-US" sz="15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500" b="1" dirty="0">
                          <a:solidFill>
                            <a:srgbClr val="F3EEE6"/>
                          </a:solidFill>
                          <a:latin typeface="Calibri" pitchFamily="34" charset="0"/>
                          <a:ea typeface="Calibri" pitchFamily="34" charset="-122"/>
                          <a:cs typeface="Calibri" pitchFamily="34" charset="-120"/>
                        </a:rPr>
                        <a:t>Answer</a:t>
                      </a:r>
                      <a:endParaRPr lang="en-US" sz="15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How do the three files relate?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Surveys to tickets, and complaints to tickets, many to one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Why does response rate sit next to CSAT?</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Email comes back rarely, so its score is not the same evidence as phone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If blank NPS becomes zero, what happens?</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Non-response becomes a detractor and the score collapses</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Which page fails the day even if it is neat?</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An agent ranking by CSAT</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A page title that meets the standard…</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A sentence that says what is failing and what the blend hides</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37744"/>
            <a:ext cx="11155680" cy="256032"/>
          </a:xfrm>
          <a:prstGeom prst="rect">
            <a:avLst/>
          </a:prstGeom>
          <a:noFill/>
          <a:ln/>
        </p:spPr>
        <p:txBody>
          <a:bodyPr wrap="square" lIns="0" tIns="0" rIns="0" bIns="0" rtlCol="0" anchor="ctr"/>
          <a:lstStyle/>
          <a:p>
            <a:pPr indent="0" marL="0">
              <a:buNone/>
            </a:pPr>
            <a:r>
              <a:rPr lang="en-US" sz="1300" b="1" spc="110" kern="0" dirty="0">
                <a:solidFill>
                  <a:srgbClr val="B5522A"/>
                </a:solidFill>
                <a:latin typeface="Calibri" pitchFamily="34" charset="0"/>
                <a:ea typeface="Calibri" pitchFamily="34" charset="-122"/>
                <a:cs typeface="Calibri" pitchFamily="34" charset="-120"/>
              </a:rPr>
              <a:t>FACULTY ONLY  ·  ALL FOUR ATTEMPTED, IN WRITING, BEFORE YOU BRIEF.</a:t>
            </a:r>
            <a:endParaRPr lang="en-US" sz="1300" dirty="0"/>
          </a:p>
        </p:txBody>
      </p:sp>
      <p:sp>
        <p:nvSpPr>
          <p:cNvPr id="6" name="Text 4"/>
          <p:cNvSpPr/>
          <p:nvPr/>
        </p:nvSpPr>
        <p:spPr>
          <a:xfrm>
            <a:off x="457200" y="493776"/>
            <a:ext cx="11155680" cy="45720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Red-team check</a:t>
            </a:r>
            <a:endParaRPr lang="en-US" sz="2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11480" y="1115568"/>
          <a:ext cx="9143771" cy="3291840"/>
        </p:xfrm>
        <a:graphic>
          <a:graphicData uri="http://schemas.openxmlformats.org/drawingml/2006/table">
            <a:tbl>
              <a:tblPr/>
              <a:tblGrid>
                <a:gridCol w="5852160"/>
                <a:gridCol w="5486400"/>
              </a:tblGrid>
              <a:tr h="658368">
                <a:tc>
                  <a:txBody>
                    <a:bodyPr/>
                    <a:lstStyle/>
                    <a:p>
                      <a:pPr algn="l" indent="0" marL="0">
                        <a:buNone/>
                      </a:pPr>
                      <a:r>
                        <a:rPr lang="en-US" sz="1500" b="1" dirty="0">
                          <a:solidFill>
                            <a:srgbClr val="F3EEE6"/>
                          </a:solidFill>
                          <a:latin typeface="Calibri" pitchFamily="34" charset="0"/>
                          <a:ea typeface="Calibri" pitchFamily="34" charset="-122"/>
                          <a:cs typeface="Calibri" pitchFamily="34" charset="-120"/>
                        </a:rPr>
                        <a:t>Question</a:t>
                      </a:r>
                      <a:endParaRPr lang="en-US" sz="15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c>
                  <a:txBody>
                    <a:bodyPr/>
                    <a:lstStyle/>
                    <a:p>
                      <a:pPr algn="l" indent="0" marL="0">
                        <a:buNone/>
                      </a:pPr>
                      <a:r>
                        <a:rPr lang="en-US" sz="1500" b="1" dirty="0">
                          <a:solidFill>
                            <a:srgbClr val="F3EEE6"/>
                          </a:solidFill>
                          <a:latin typeface="Calibri" pitchFamily="34" charset="0"/>
                          <a:ea typeface="Calibri" pitchFamily="34" charset="-122"/>
                          <a:cs typeface="Calibri" pitchFamily="34" charset="-120"/>
                        </a:rPr>
                        <a:t>Answer</a:t>
                      </a:r>
                      <a:endParaRPr lang="en-US" sz="1500" dirty="0">
                        <a:latin typeface="Calibri" charset="0"/>
                        <a:ea typeface="Calibri" charset="0"/>
                        <a:cs typeface="Calibri" charset="0"/>
                      </a:endParaRPr>
                    </a:p>
                  </a:txBody>
                  <a:tcPr marL="76200" marR="76200" marT="76200" marB="76200" anchor="ctr">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1A1714"/>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CSAT on a slice with 9 replies. What do you do?</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Brief the direction only if the ticket evidence agrees, and say the base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The blend clears 80% within SLA. The afternoon P1 phone slice does not. What do you brief?</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The slice, and you say the blend is what hid it</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Complaints with no ticket fall out of a visual. Why?</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The visual is filtering complaints through the ticket table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r h="658368">
                <a:tc>
                  <a:txBody>
                    <a:bodyPr/>
                    <a:lstStyle/>
                    <a:p>
                      <a:pPr algn="l" indent="0" marL="0">
                        <a:buNone/>
                      </a:pPr>
                      <a:r>
                        <a:rPr lang="en-US" sz="1500" b="1" dirty="0">
                          <a:solidFill>
                            <a:srgbClr val="1A1714"/>
                          </a:solidFill>
                          <a:latin typeface="Calibri" pitchFamily="34" charset="0"/>
                          <a:ea typeface="Calibri" pitchFamily="34" charset="-122"/>
                          <a:cs typeface="Calibri" pitchFamily="34" charset="-120"/>
                        </a:rPr>
                        <a:t>The ask, at the standard for this course, is…</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c>
                  <a:txBody>
                    <a:bodyPr/>
                    <a:lstStyle/>
                    <a:p>
                      <a:pPr algn="l" indent="0" marL="0">
                        <a:buNone/>
                      </a:pPr>
                      <a:r>
                        <a:rPr lang="en-US" sz="1500" dirty="0">
                          <a:solidFill>
                            <a:srgbClr val="1A1714"/>
                          </a:solidFill>
                          <a:latin typeface="Calibri" pitchFamily="34" charset="0"/>
                          <a:ea typeface="Calibri" pitchFamily="34" charset="-122"/>
                          <a:cs typeface="Calibri" pitchFamily="34" charset="-120"/>
                        </a:rPr>
                        <a:t>One action, one owner, one number, one date</a:t>
                      </a:r>
                      <a:endParaRPr lang="en-US" sz="1500" dirty="0">
                        <a:latin typeface="Calibri" charset="0"/>
                        <a:ea typeface="Calibri" charset="0"/>
                        <a:cs typeface="Calibri" charset="0"/>
                      </a:endParaRPr>
                    </a:p>
                  </a:txBody>
                  <a:tcPr marL="63500" marR="63500" marT="63500" marB="63500" anchor="t">
                    <a:lnL w="5080" cap="flat" cmpd="sng" algn="ctr">
                      <a:solidFill>
                        <a:srgbClr val="E0D6C8"/>
                      </a:solidFill>
                      <a:prstDash val="solid"/>
                      <a:round/>
                      <a:headEnd type="none" w="med" len="med"/>
                      <a:tailEnd type="none" w="med" len="med"/>
                    </a:lnL>
                    <a:lnR w="5080" cap="flat" cmpd="sng" algn="ctr">
                      <a:solidFill>
                        <a:srgbClr val="E0D6C8"/>
                      </a:solidFill>
                      <a:prstDash val="solid"/>
                      <a:round/>
                      <a:headEnd type="none" w="med" len="med"/>
                      <a:tailEnd type="none" w="med" len="med"/>
                    </a:lnR>
                    <a:lnT w="5080" cap="flat" cmpd="sng" algn="ctr">
                      <a:solidFill>
                        <a:srgbClr val="E0D6C8"/>
                      </a:solidFill>
                      <a:prstDash val="solid"/>
                      <a:round/>
                      <a:headEnd type="none" w="med" len="med"/>
                      <a:tailEnd type="none" w="med" len="med"/>
                    </a:lnT>
                    <a:lnB w="5080" cap="flat" cmpd="sng" algn="ctr">
                      <a:solidFill>
                        <a:srgbClr val="E0D6C8"/>
                      </a:solidFill>
                      <a:prstDash val="solid"/>
                      <a:round/>
                      <a:headEnd type="none" w="med" len="med"/>
                      <a:tailEnd type="none" w="med" len="med"/>
                    </a:lnB>
                    <a:solidFill>
                      <a:srgbClr val="FAF7F2"/>
                    </a:solidFill>
                  </a:tcPr>
                </a:tc>
              </a:tr>
            </a:tbl>
          </a:graphicData>
        </a:graphic>
      </p:graphicFrame>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TRUST THE EXTRACT</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Flag</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=IF(AND([@status]="Resolved",[@resolved_at]=""),"Resolved with no time",</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IF(AND([@status]="Open",[@resolved_at]&lt;&gt;""),"Open with a resolved time",</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IF(AND([@resolved_at]&lt;&gt;"",[@resolved_at]&lt;[@opened_at]),"Resolved before opened",</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IF(COUNTIF(Roster[agent_id],[@agent_id])=0,"Agent not on roster",""))))</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TRUST THE EXTRACT</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Resolve hours</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=IF(OR([@resolved_at]="",[@opened_at]=""),NA(),</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IF([@resolved_at]&lt;[@opened_at],NA(),([@resolved_at]-[@opened_at])*24))</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THE FIRST LEADERSHIP TABLE</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Breach flag</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=IF([@Flag]&lt;&gt;"",NA(),</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IF([@resolved_at]="",</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IF((AsOf-[@opened_at])*24&gt;[@sla_target_hrs],1,0),</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IF(([@resolved_at]-[@opened_at])*24&gt;[@sla_target_hrs],1,0)))</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1  ·  THE FIRST LEADERSHIP TABLE</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Median for one queue</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=MEDIAN(FILTER(Tickets[ResolveHrs],(Tickets[Queue]=G2)*(Tickets[Flag]="")))</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3  ·  THE MODEL, NOT THE CANVAS</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Calendar</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400" dirty="0">
                <a:solidFill>
                  <a:srgbClr val="1A1714"/>
                </a:solidFill>
                <a:latin typeface="Consolas" pitchFamily="34" charset="0"/>
                <a:ea typeface="Consolas" pitchFamily="34" charset="-122"/>
                <a:cs typeface="Consolas" pitchFamily="34" charset="-120"/>
              </a:rPr>
              <a:t>Calendar =</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ADDCOLUMNS (</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    CALENDAR ( DATE ( 2026, 6, 29 ), DATE ( 2026, 10, 1 ) ),</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    "Week start", [Date] - WEEKDAY ( [Date], 2 ) + 1</a:t>
            </a:r>
            <a:endParaRPr lang="en-US" sz="1400" dirty="0"/>
          </a:p>
          <a:p>
            <a:pPr indent="0" marL="0">
              <a:buNone/>
            </a:pPr>
            <a:r>
              <a:rPr lang="en-US" sz="1400" dirty="0">
                <a:solidFill>
                  <a:srgbClr val="1A1714"/>
                </a:solidFill>
                <a:latin typeface="Consolas" pitchFamily="34" charset="0"/>
                <a:ea typeface="Consolas" pitchFamily="34" charset="-122"/>
                <a:cs typeface="Consolas" pitchFamily="34" charset="-120"/>
              </a:rPr>
              <a:t>)</a:t>
            </a:r>
            <a:endParaRPr lang="en-US" sz="14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EEE6"/>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B5522A"/>
          </a:solidFill>
          <a:ln/>
        </p:spPr>
      </p:sp>
      <p:sp>
        <p:nvSpPr>
          <p:cNvPr id="3" name="Shape 1"/>
          <p:cNvSpPr/>
          <p:nvPr/>
        </p:nvSpPr>
        <p:spPr>
          <a:xfrm>
            <a:off x="0" y="6601968"/>
            <a:ext cx="12191695" cy="256032"/>
          </a:xfrm>
          <a:prstGeom prst="rect">
            <a:avLst/>
          </a:prstGeom>
          <a:solidFill>
            <a:srgbClr val="1A1714"/>
          </a:solidFill>
          <a:ln/>
        </p:spPr>
      </p:sp>
      <p:sp>
        <p:nvSpPr>
          <p:cNvPr id="4" name="Text 2"/>
          <p:cNvSpPr/>
          <p:nvPr/>
        </p:nvSpPr>
        <p:spPr>
          <a:xfrm>
            <a:off x="365760" y="6601968"/>
            <a:ext cx="3657600" cy="256032"/>
          </a:xfrm>
          <a:prstGeom prst="rect">
            <a:avLst/>
          </a:prstGeom>
          <a:noFill/>
          <a:ln/>
        </p:spPr>
        <p:txBody>
          <a:bodyPr wrap="square" lIns="0" tIns="0" rIns="0" bIns="0" rtlCol="0" anchor="ctr"/>
          <a:lstStyle/>
          <a:p>
            <a:pPr indent="0" marL="0">
              <a:buNone/>
            </a:pPr>
            <a:r>
              <a:rPr lang="en-US" sz="1100" dirty="0">
                <a:solidFill>
                  <a:srgbClr val="F3EEE6"/>
                </a:solidFill>
                <a:latin typeface="Calibri" pitchFamily="34" charset="0"/>
                <a:ea typeface="Calibri" pitchFamily="34" charset="-122"/>
                <a:cs typeface="Calibri" pitchFamily="34" charset="-120"/>
              </a:rPr>
              <a:t>TMS-CSA-1126</a:t>
            </a:r>
            <a:endParaRPr lang="en-US" sz="1100" dirty="0"/>
          </a:p>
        </p:txBody>
      </p:sp>
      <p:sp>
        <p:nvSpPr>
          <p:cNvPr id="5" name="Text 3"/>
          <p:cNvSpPr/>
          <p:nvPr/>
        </p:nvSpPr>
        <p:spPr>
          <a:xfrm>
            <a:off x="457200" y="256032"/>
            <a:ext cx="11155680" cy="256032"/>
          </a:xfrm>
          <a:prstGeom prst="rect">
            <a:avLst/>
          </a:prstGeom>
          <a:noFill/>
          <a:ln/>
        </p:spPr>
        <p:txBody>
          <a:bodyPr wrap="square" lIns="0" tIns="0" rIns="0" bIns="0" rtlCol="0" anchor="ctr"/>
          <a:lstStyle/>
          <a:p>
            <a:pPr indent="0" marL="0">
              <a:buNone/>
            </a:pPr>
            <a:r>
              <a:rPr lang="en-US" sz="1300" b="1" dirty="0">
                <a:solidFill>
                  <a:srgbClr val="B5522A"/>
                </a:solidFill>
                <a:latin typeface="Calibri" pitchFamily="34" charset="0"/>
                <a:ea typeface="Calibri" pitchFamily="34" charset="-122"/>
                <a:cs typeface="Calibri" pitchFamily="34" charset="-120"/>
              </a:rPr>
              <a:t>DAY 3  ·  SIX MEASURES, SAID OUT LOUD</a:t>
            </a:r>
            <a:endParaRPr lang="en-US" sz="1300" dirty="0"/>
          </a:p>
        </p:txBody>
      </p:sp>
      <p:sp>
        <p:nvSpPr>
          <p:cNvPr id="6" name="Text 4"/>
          <p:cNvSpPr/>
          <p:nvPr/>
        </p:nvSpPr>
        <p:spPr>
          <a:xfrm>
            <a:off x="457200" y="530352"/>
            <a:ext cx="11155680" cy="502920"/>
          </a:xfrm>
          <a:prstGeom prst="rect">
            <a:avLst/>
          </a:prstGeom>
          <a:noFill/>
          <a:ln/>
        </p:spPr>
        <p:txBody>
          <a:bodyPr wrap="square" lIns="0" tIns="0" rIns="0" bIns="0" rtlCol="0" anchor="ctr"/>
          <a:lstStyle/>
          <a:p>
            <a:pPr indent="0" marL="0">
              <a:buNone/>
            </a:pPr>
            <a:r>
              <a:rPr lang="en-US" sz="2600" dirty="0">
                <a:solidFill>
                  <a:srgbClr val="1A1714"/>
                </a:solidFill>
                <a:latin typeface="Georgia" pitchFamily="34" charset="0"/>
                <a:ea typeface="Georgia" pitchFamily="34" charset="-122"/>
                <a:cs typeface="Georgia" pitchFamily="34" charset="-120"/>
              </a:rPr>
              <a:t>The broken NPS, then the real one</a:t>
            </a:r>
            <a:endParaRPr lang="en-US" sz="2600" dirty="0"/>
          </a:p>
        </p:txBody>
      </p:sp>
      <p:sp>
        <p:nvSpPr>
          <p:cNvPr id="7" name="Shape 5"/>
          <p:cNvSpPr/>
          <p:nvPr/>
        </p:nvSpPr>
        <p:spPr>
          <a:xfrm>
            <a:off x="411480" y="1234440"/>
            <a:ext cx="11338560" cy="5120640"/>
          </a:xfrm>
          <a:prstGeom prst="roundRect">
            <a:avLst>
              <a:gd name="adj" fmla="val 1071"/>
            </a:avLst>
          </a:prstGeom>
          <a:solidFill>
            <a:srgbClr val="FAF7F2"/>
          </a:solidFill>
          <a:ln w="12700">
            <a:solidFill>
              <a:srgbClr val="E0D6C8"/>
            </a:solidFill>
            <a:prstDash val="solid"/>
          </a:ln>
        </p:spPr>
      </p:sp>
      <p:sp>
        <p:nvSpPr>
          <p:cNvPr id="8" name="Text 6"/>
          <p:cNvSpPr/>
          <p:nvPr/>
        </p:nvSpPr>
        <p:spPr>
          <a:xfrm>
            <a:off x="640080" y="1371600"/>
            <a:ext cx="10881360" cy="4846320"/>
          </a:xfrm>
          <a:prstGeom prst="rect">
            <a:avLst/>
          </a:prstGeom>
          <a:noFill/>
          <a:ln/>
        </p:spPr>
        <p:txBody>
          <a:bodyPr wrap="square" lIns="0" tIns="0" rIns="0" bIns="0" rtlCol="0" anchor="t"/>
          <a:lstStyle/>
          <a:p>
            <a:pPr indent="0" marL="0">
              <a:buNone/>
            </a:pPr>
            <a:r>
              <a:rPr lang="en-US" sz="1200" dirty="0">
                <a:solidFill>
                  <a:srgbClr val="1A1714"/>
                </a:solidFill>
                <a:latin typeface="Consolas" pitchFamily="34" charset="0"/>
                <a:ea typeface="Consolas" pitchFamily="34" charset="-122"/>
                <a:cs typeface="Consolas" pitchFamily="34" charset="-120"/>
              </a:rPr>
              <a:t>NPS (blank as zero)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VAR Scored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ADDCOLUMNS ( Surveys, "Score", IF ( ISBLANK ( Surveys[nps] ), 0, Surveys[nps]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RETURN</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DIVIDE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FILTER ( Scored, [Score] &gt;= 9 )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 COUNTROWS ( FILTER ( Scored, [Score] &lt;= 6 )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Scored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a:t>
            </a:r>
            <a:endParaRPr lang="en-US" sz="1200" dirty="0"/>
          </a:p>
          <a:p>
            <a:pPr indent="0" marL="0">
              <a:buNone/>
            </a:pP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NPS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VAR Replied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FILTER ( Surveys, NOT ISBLANK ( Surveys[nps]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RETURN</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DIVIDE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FILTER ( Replied, Surveys[nps] &gt;= 9 )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 COUNTROWS ( FILTER ( Replied, Surveys[nps] &lt;= 6 )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Replied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a:t>
            </a:r>
            <a:endParaRPr lang="en-US" sz="1200" dirty="0"/>
          </a:p>
          <a:p>
            <a:pPr indent="0" marL="0">
              <a:buNone/>
            </a:pP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CSAT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AVERAGEX ( FILTER ( Surveys, NOT ISBLANK ( Surveys[csat] ) ), Surveys[csat] )</a:t>
            </a:r>
            <a:endParaRPr lang="en-US" sz="1200" dirty="0"/>
          </a:p>
          <a:p>
            <a:pPr indent="0" marL="0">
              <a:buNone/>
            </a:pP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Response rate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DIVIDE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FILTER ( Surveys, NOT ISBLANK ( Surveys[csat] ) )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    COUNTROWS ( Surveys )</a:t>
            </a:r>
            <a:endParaRPr lang="en-US" sz="1200" dirty="0"/>
          </a:p>
          <a:p>
            <a:pPr indent="0" marL="0">
              <a:buNone/>
            </a:pPr>
            <a:r>
              <a:rPr lang="en-US" sz="1200" dirty="0">
                <a:solidFill>
                  <a:srgbClr val="1A1714"/>
                </a:solidFill>
                <a:latin typeface="Consolas" pitchFamily="34" charset="0"/>
                <a:ea typeface="Consolas" pitchFamily="34" charset="-122"/>
                <a:cs typeface="Consolas" pitchFamily="34" charset="-120"/>
              </a:rPr>
              <a:t>)</a:t>
            </a:r>
            <a:endParaRPr lang="en-US" sz="1200" dirty="0"/>
          </a:p>
        </p:txBody>
      </p:sp>
      <p:sp>
        <p:nvSpPr>
          <p:cNvPr id="25" name="Slide Number Placeholder 0"/>
          <p:cNvSpPr>
            <a:spLocks noGrp="1"/>
          </p:cNvSpPr>
          <p:nvPr>
            <p:ph type="sldNum" sz="quarter" idx="4294967295"/>
          </p:nvPr>
        </p:nvSpPr>
        <p:spPr>
          <a:xfrm>
            <a:off x="10607040" y="6601968"/>
            <a:ext cx="1188720" cy="256032"/>
          </a:xfrm>
          <a:prstGeom prst="rect">
            <a:avLst/>
          </a:prstGeom>
          <a:extLst>
            <a:ext uri="{C572A759-6A51-4108-AA02-DFA0A04FC94B}">
              <ma14:wrappingTextBoxFlag xmlns:ma14="http://schemas.microsoft.com/office/mac/drawingml/2011/main" val="0"/>
            </a:ext>
          </a:extLst>
        </p:spPr>
        <p:txBody>
          <a:bodyPr/>
          <a:lstStyle>
            <a:lvl1pPr>
              <a:defRPr sz="1100">
                <a:solidFill>
                  <a:srgbClr val="F3EEE6"/>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TMS-CSA-1126 answer key</dc:title>
  <dc:subject>Faculty answer key. Editable PowerPoint. Do not project. Not for the shared drive.</dc:subject>
  <dc:creator>Ahmad A. Khan</dc:creator>
  <cp:lastModifiedBy>Ahmad A. Khan</cp:lastModifiedBy>
  <cp:revision>1</cp:revision>
  <dcterms:created xsi:type="dcterms:W3CDTF">2026-10-24T14:22:51Z</dcterms:created>
  <dcterms:modified xsi:type="dcterms:W3CDTF">2026-10-24T14:22:51Z</dcterms:modified>
</cp:coreProperties>
</file>